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3"/>
  </p:notesMasterIdLst>
  <p:sldIdLst>
    <p:sldId id="256" r:id="rId2"/>
    <p:sldId id="262" r:id="rId3"/>
    <p:sldId id="257" r:id="rId4"/>
    <p:sldId id="264" r:id="rId5"/>
    <p:sldId id="274" r:id="rId6"/>
    <p:sldId id="276" r:id="rId7"/>
    <p:sldId id="267" r:id="rId8"/>
    <p:sldId id="273" r:id="rId9"/>
    <p:sldId id="268" r:id="rId10"/>
    <p:sldId id="271" r:id="rId11"/>
    <p:sldId id="27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73" d="100"/>
          <a:sy n="73" d="100"/>
        </p:scale>
        <p:origin x="-126" y="-798"/>
      </p:cViewPr>
      <p:guideLst>
        <p:guide orient="horz" pos="2160"/>
        <p:guide pos="3840"/>
      </p:guideLst>
    </p:cSldViewPr>
  </p:slideViewPr>
  <p:notesTextViewPr>
    <p:cViewPr>
      <p:scale>
        <a:sx n="1" d="1"/>
        <a:sy n="1" d="1"/>
      </p:scale>
      <p:origin x="0" y="0"/>
    </p:cViewPr>
  </p:notesTextViewPr>
  <p:sorterViewPr>
    <p:cViewPr>
      <p:scale>
        <a:sx n="100" d="100"/>
        <a:sy n="100" d="100"/>
      </p:scale>
      <p:origin x="0" y="-2213"/>
    </p:cViewPr>
  </p:sorterViewPr>
  <p:notesViewPr>
    <p:cSldViewPr snapToGrid="0">
      <p:cViewPr varScale="1">
        <p:scale>
          <a:sx n="60" d="100"/>
          <a:sy n="60" d="100"/>
        </p:scale>
        <p:origin x="2494" y="1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6B9152-D8C8-4C35-9E9E-8A7ABA6BDA7D}"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10E18F28-6179-46FA-B7E1-1277B6C2807E}">
      <dgm:prSet phldrT="[Text]"/>
      <dgm:spPr>
        <a:solidFill>
          <a:srgbClr val="002060"/>
        </a:solidFill>
        <a:ln>
          <a:solidFill>
            <a:schemeClr val="tx1"/>
          </a:solidFill>
        </a:ln>
      </dgm:spPr>
      <dgm:t>
        <a:bodyPr/>
        <a:lstStyle/>
        <a:p>
          <a:pPr algn="ctr"/>
          <a:r>
            <a:rPr lang="en-US" dirty="0">
              <a:solidFill>
                <a:srgbClr val="92D050"/>
              </a:solidFill>
            </a:rPr>
            <a:t>Notification of Community Hospitalization</a:t>
          </a:r>
          <a:endParaRPr lang="en-US" dirty="0"/>
        </a:p>
      </dgm:t>
    </dgm:pt>
    <dgm:pt modelId="{8A092D09-D527-441C-813D-B479FDB2508E}" type="parTrans" cxnId="{31DAADB6-97E5-4BD2-A6D8-6DD549A97ED4}">
      <dgm:prSet/>
      <dgm:spPr/>
      <dgm:t>
        <a:bodyPr/>
        <a:lstStyle/>
        <a:p>
          <a:pPr algn="ctr"/>
          <a:endParaRPr lang="en-US"/>
        </a:p>
      </dgm:t>
    </dgm:pt>
    <dgm:pt modelId="{1EB8D6FC-8083-41A4-B42E-58EEC56A23B0}" type="sibTrans" cxnId="{31DAADB6-97E5-4BD2-A6D8-6DD549A97ED4}">
      <dgm:prSet/>
      <dgm:spPr/>
      <dgm:t>
        <a:bodyPr/>
        <a:lstStyle/>
        <a:p>
          <a:pPr algn="ctr"/>
          <a:endParaRPr lang="en-US"/>
        </a:p>
      </dgm:t>
    </dgm:pt>
    <dgm:pt modelId="{63EEB447-9C32-4552-8253-D066332F6750}">
      <dgm:prSet phldrT="[Text]"/>
      <dgm:spPr>
        <a:solidFill>
          <a:srgbClr val="002060"/>
        </a:solidFill>
        <a:ln>
          <a:solidFill>
            <a:schemeClr val="tx1"/>
          </a:solidFill>
        </a:ln>
      </dgm:spPr>
      <dgm:t>
        <a:bodyPr/>
        <a:lstStyle/>
        <a:p>
          <a:pPr algn="ctr"/>
          <a:r>
            <a:rPr lang="en-US" dirty="0">
              <a:solidFill>
                <a:srgbClr val="92D050"/>
              </a:solidFill>
            </a:rPr>
            <a:t>Discharge Summary/</a:t>
          </a:r>
        </a:p>
        <a:p>
          <a:pPr algn="ctr"/>
          <a:r>
            <a:rPr lang="en-US" dirty="0">
              <a:solidFill>
                <a:srgbClr val="92D050"/>
              </a:solidFill>
            </a:rPr>
            <a:t>Information Transfer</a:t>
          </a:r>
          <a:endParaRPr lang="en-US" dirty="0"/>
        </a:p>
      </dgm:t>
    </dgm:pt>
    <dgm:pt modelId="{0D2D7FE5-A8E1-4933-AD98-DBFCD0784AD3}" type="parTrans" cxnId="{26BE6AC5-7FD0-4157-B488-E8B51A3ABDBA}">
      <dgm:prSet/>
      <dgm:spPr/>
      <dgm:t>
        <a:bodyPr/>
        <a:lstStyle/>
        <a:p>
          <a:pPr algn="ctr"/>
          <a:endParaRPr lang="en-US"/>
        </a:p>
      </dgm:t>
    </dgm:pt>
    <dgm:pt modelId="{7B1617E9-4F3C-463E-A527-E7E3797144D1}" type="sibTrans" cxnId="{26BE6AC5-7FD0-4157-B488-E8B51A3ABDBA}">
      <dgm:prSet/>
      <dgm:spPr/>
      <dgm:t>
        <a:bodyPr/>
        <a:lstStyle/>
        <a:p>
          <a:pPr algn="ctr"/>
          <a:endParaRPr lang="en-US"/>
        </a:p>
      </dgm:t>
    </dgm:pt>
    <dgm:pt modelId="{A8E60FC7-1627-4FB1-8A40-07FCDB1F04F0}">
      <dgm:prSet phldrT="[Text]"/>
      <dgm:spPr>
        <a:solidFill>
          <a:srgbClr val="002060"/>
        </a:solidFill>
        <a:ln>
          <a:solidFill>
            <a:schemeClr val="tx1"/>
          </a:solidFill>
        </a:ln>
      </dgm:spPr>
      <dgm:t>
        <a:bodyPr/>
        <a:lstStyle/>
        <a:p>
          <a:pPr algn="ctr"/>
          <a:r>
            <a:rPr lang="en-US" dirty="0">
              <a:solidFill>
                <a:srgbClr val="92D050"/>
              </a:solidFill>
            </a:rPr>
            <a:t>Follow-up Coordination</a:t>
          </a:r>
          <a:endParaRPr lang="en-US" dirty="0"/>
        </a:p>
      </dgm:t>
    </dgm:pt>
    <dgm:pt modelId="{19FA5A02-13D1-419E-BFB3-D9CD0A0AA121}" type="parTrans" cxnId="{06283AA5-3702-4434-BF40-DA31C025D3EA}">
      <dgm:prSet/>
      <dgm:spPr/>
      <dgm:t>
        <a:bodyPr/>
        <a:lstStyle/>
        <a:p>
          <a:pPr algn="ctr"/>
          <a:endParaRPr lang="en-US"/>
        </a:p>
      </dgm:t>
    </dgm:pt>
    <dgm:pt modelId="{F795F50D-D489-49A7-B92F-DB24681C39F2}" type="sibTrans" cxnId="{06283AA5-3702-4434-BF40-DA31C025D3EA}">
      <dgm:prSet/>
      <dgm:spPr/>
      <dgm:t>
        <a:bodyPr/>
        <a:lstStyle/>
        <a:p>
          <a:pPr algn="ctr"/>
          <a:endParaRPr lang="en-US"/>
        </a:p>
      </dgm:t>
    </dgm:pt>
    <dgm:pt modelId="{5DB8E639-6B11-489A-96A4-0ED8DC591137}">
      <dgm:prSet phldrT="[Text]"/>
      <dgm:spPr>
        <a:solidFill>
          <a:srgbClr val="002060"/>
        </a:solidFill>
        <a:ln>
          <a:solidFill>
            <a:schemeClr val="tx1"/>
          </a:solidFill>
        </a:ln>
      </dgm:spPr>
      <dgm:t>
        <a:bodyPr/>
        <a:lstStyle/>
        <a:p>
          <a:pPr algn="ctr"/>
          <a:r>
            <a:rPr lang="en-US" dirty="0">
              <a:solidFill>
                <a:srgbClr val="92D050"/>
              </a:solidFill>
            </a:rPr>
            <a:t>Hand off to VA PCP</a:t>
          </a:r>
          <a:endParaRPr lang="en-US" dirty="0"/>
        </a:p>
      </dgm:t>
    </dgm:pt>
    <dgm:pt modelId="{3B89B4B6-A951-43D8-8434-A4B209575EC4}" type="parTrans" cxnId="{AA694EF6-2863-4A3F-B4AA-59EC46714A66}">
      <dgm:prSet/>
      <dgm:spPr/>
      <dgm:t>
        <a:bodyPr/>
        <a:lstStyle/>
        <a:p>
          <a:pPr algn="ctr"/>
          <a:endParaRPr lang="en-US"/>
        </a:p>
      </dgm:t>
    </dgm:pt>
    <dgm:pt modelId="{C62AC39C-6772-45B2-9E0E-82F2B8C4CCB1}" type="sibTrans" cxnId="{AA694EF6-2863-4A3F-B4AA-59EC46714A66}">
      <dgm:prSet/>
      <dgm:spPr/>
      <dgm:t>
        <a:bodyPr/>
        <a:lstStyle/>
        <a:p>
          <a:pPr algn="ctr"/>
          <a:endParaRPr lang="en-US"/>
        </a:p>
      </dgm:t>
    </dgm:pt>
    <dgm:pt modelId="{7515E5B5-5207-4905-8BE4-891F39E1AE9E}" type="pres">
      <dgm:prSet presAssocID="{3E6B9152-D8C8-4C35-9E9E-8A7ABA6BDA7D}" presName="matrix" presStyleCnt="0">
        <dgm:presLayoutVars>
          <dgm:chMax val="1"/>
          <dgm:dir/>
          <dgm:resizeHandles val="exact"/>
        </dgm:presLayoutVars>
      </dgm:prSet>
      <dgm:spPr/>
      <dgm:t>
        <a:bodyPr/>
        <a:lstStyle/>
        <a:p>
          <a:endParaRPr lang="en-US"/>
        </a:p>
      </dgm:t>
    </dgm:pt>
    <dgm:pt modelId="{FB347392-B018-421F-A6FB-FEA7CE568324}" type="pres">
      <dgm:prSet presAssocID="{3E6B9152-D8C8-4C35-9E9E-8A7ABA6BDA7D}" presName="diamond" presStyleLbl="bgShp" presStyleIdx="0" presStyleCnt="1"/>
      <dgm:spPr/>
    </dgm:pt>
    <dgm:pt modelId="{75BBC669-4808-4050-AE0E-27354E5252EB}" type="pres">
      <dgm:prSet presAssocID="{3E6B9152-D8C8-4C35-9E9E-8A7ABA6BDA7D}" presName="quad1" presStyleLbl="node1" presStyleIdx="0" presStyleCnt="4">
        <dgm:presLayoutVars>
          <dgm:chMax val="0"/>
          <dgm:chPref val="0"/>
          <dgm:bulletEnabled val="1"/>
        </dgm:presLayoutVars>
      </dgm:prSet>
      <dgm:spPr/>
      <dgm:t>
        <a:bodyPr/>
        <a:lstStyle/>
        <a:p>
          <a:endParaRPr lang="en-US"/>
        </a:p>
      </dgm:t>
    </dgm:pt>
    <dgm:pt modelId="{50496BD8-5648-4781-8FA6-96EBD0951824}" type="pres">
      <dgm:prSet presAssocID="{3E6B9152-D8C8-4C35-9E9E-8A7ABA6BDA7D}" presName="quad2" presStyleLbl="node1" presStyleIdx="1" presStyleCnt="4">
        <dgm:presLayoutVars>
          <dgm:chMax val="0"/>
          <dgm:chPref val="0"/>
          <dgm:bulletEnabled val="1"/>
        </dgm:presLayoutVars>
      </dgm:prSet>
      <dgm:spPr/>
      <dgm:t>
        <a:bodyPr/>
        <a:lstStyle/>
        <a:p>
          <a:endParaRPr lang="en-US"/>
        </a:p>
      </dgm:t>
    </dgm:pt>
    <dgm:pt modelId="{D0D5E875-5F94-4181-8EE1-81C646E752C1}" type="pres">
      <dgm:prSet presAssocID="{3E6B9152-D8C8-4C35-9E9E-8A7ABA6BDA7D}" presName="quad3" presStyleLbl="node1" presStyleIdx="2" presStyleCnt="4">
        <dgm:presLayoutVars>
          <dgm:chMax val="0"/>
          <dgm:chPref val="0"/>
          <dgm:bulletEnabled val="1"/>
        </dgm:presLayoutVars>
      </dgm:prSet>
      <dgm:spPr/>
      <dgm:t>
        <a:bodyPr/>
        <a:lstStyle/>
        <a:p>
          <a:endParaRPr lang="en-US"/>
        </a:p>
      </dgm:t>
    </dgm:pt>
    <dgm:pt modelId="{C057CF19-5219-4585-97E0-E583AD95581D}" type="pres">
      <dgm:prSet presAssocID="{3E6B9152-D8C8-4C35-9E9E-8A7ABA6BDA7D}" presName="quad4" presStyleLbl="node1" presStyleIdx="3" presStyleCnt="4">
        <dgm:presLayoutVars>
          <dgm:chMax val="0"/>
          <dgm:chPref val="0"/>
          <dgm:bulletEnabled val="1"/>
        </dgm:presLayoutVars>
      </dgm:prSet>
      <dgm:spPr/>
      <dgm:t>
        <a:bodyPr/>
        <a:lstStyle/>
        <a:p>
          <a:endParaRPr lang="en-US"/>
        </a:p>
      </dgm:t>
    </dgm:pt>
  </dgm:ptLst>
  <dgm:cxnLst>
    <dgm:cxn modelId="{A44F904C-92C0-4111-808E-0D6C7B19AA9E}" type="presOf" srcId="{63EEB447-9C32-4552-8253-D066332F6750}" destId="{50496BD8-5648-4781-8FA6-96EBD0951824}" srcOrd="0" destOrd="0" presId="urn:microsoft.com/office/officeart/2005/8/layout/matrix3"/>
    <dgm:cxn modelId="{31DAADB6-97E5-4BD2-A6D8-6DD549A97ED4}" srcId="{3E6B9152-D8C8-4C35-9E9E-8A7ABA6BDA7D}" destId="{10E18F28-6179-46FA-B7E1-1277B6C2807E}" srcOrd="0" destOrd="0" parTransId="{8A092D09-D527-441C-813D-B479FDB2508E}" sibTransId="{1EB8D6FC-8083-41A4-B42E-58EEC56A23B0}"/>
    <dgm:cxn modelId="{AF578A09-C098-4C09-9780-85A6A1BB83B8}" type="presOf" srcId="{3E6B9152-D8C8-4C35-9E9E-8A7ABA6BDA7D}" destId="{7515E5B5-5207-4905-8BE4-891F39E1AE9E}" srcOrd="0" destOrd="0" presId="urn:microsoft.com/office/officeart/2005/8/layout/matrix3"/>
    <dgm:cxn modelId="{5A05F69A-A6F5-4E62-BB31-12D03D501AE2}" type="presOf" srcId="{A8E60FC7-1627-4FB1-8A40-07FCDB1F04F0}" destId="{D0D5E875-5F94-4181-8EE1-81C646E752C1}" srcOrd="0" destOrd="0" presId="urn:microsoft.com/office/officeart/2005/8/layout/matrix3"/>
    <dgm:cxn modelId="{06283AA5-3702-4434-BF40-DA31C025D3EA}" srcId="{3E6B9152-D8C8-4C35-9E9E-8A7ABA6BDA7D}" destId="{A8E60FC7-1627-4FB1-8A40-07FCDB1F04F0}" srcOrd="2" destOrd="0" parTransId="{19FA5A02-13D1-419E-BFB3-D9CD0A0AA121}" sibTransId="{F795F50D-D489-49A7-B92F-DB24681C39F2}"/>
    <dgm:cxn modelId="{87FBC7F1-E751-4BAB-8395-B85B029C13CA}" type="presOf" srcId="{10E18F28-6179-46FA-B7E1-1277B6C2807E}" destId="{75BBC669-4808-4050-AE0E-27354E5252EB}" srcOrd="0" destOrd="0" presId="urn:microsoft.com/office/officeart/2005/8/layout/matrix3"/>
    <dgm:cxn modelId="{26BE6AC5-7FD0-4157-B488-E8B51A3ABDBA}" srcId="{3E6B9152-D8C8-4C35-9E9E-8A7ABA6BDA7D}" destId="{63EEB447-9C32-4552-8253-D066332F6750}" srcOrd="1" destOrd="0" parTransId="{0D2D7FE5-A8E1-4933-AD98-DBFCD0784AD3}" sibTransId="{7B1617E9-4F3C-463E-A527-E7E3797144D1}"/>
    <dgm:cxn modelId="{AA694EF6-2863-4A3F-B4AA-59EC46714A66}" srcId="{3E6B9152-D8C8-4C35-9E9E-8A7ABA6BDA7D}" destId="{5DB8E639-6B11-489A-96A4-0ED8DC591137}" srcOrd="3" destOrd="0" parTransId="{3B89B4B6-A951-43D8-8434-A4B209575EC4}" sibTransId="{C62AC39C-6772-45B2-9E0E-82F2B8C4CCB1}"/>
    <dgm:cxn modelId="{AACA9664-EF49-42F8-AD90-E6F3922A007E}" type="presOf" srcId="{5DB8E639-6B11-489A-96A4-0ED8DC591137}" destId="{C057CF19-5219-4585-97E0-E583AD95581D}" srcOrd="0" destOrd="0" presId="urn:microsoft.com/office/officeart/2005/8/layout/matrix3"/>
    <dgm:cxn modelId="{82F55D07-D950-445F-A98B-8EF6F1586FAF}" type="presParOf" srcId="{7515E5B5-5207-4905-8BE4-891F39E1AE9E}" destId="{FB347392-B018-421F-A6FB-FEA7CE568324}" srcOrd="0" destOrd="0" presId="urn:microsoft.com/office/officeart/2005/8/layout/matrix3"/>
    <dgm:cxn modelId="{3687C62D-1C60-4F5D-A5C1-4EE3A5261EFA}" type="presParOf" srcId="{7515E5B5-5207-4905-8BE4-891F39E1AE9E}" destId="{75BBC669-4808-4050-AE0E-27354E5252EB}" srcOrd="1" destOrd="0" presId="urn:microsoft.com/office/officeart/2005/8/layout/matrix3"/>
    <dgm:cxn modelId="{2A1854AF-1547-413E-B8F4-225E8D4BDA07}" type="presParOf" srcId="{7515E5B5-5207-4905-8BE4-891F39E1AE9E}" destId="{50496BD8-5648-4781-8FA6-96EBD0951824}" srcOrd="2" destOrd="0" presId="urn:microsoft.com/office/officeart/2005/8/layout/matrix3"/>
    <dgm:cxn modelId="{05B7752C-2854-483E-89A0-B028E39F05C5}" type="presParOf" srcId="{7515E5B5-5207-4905-8BE4-891F39E1AE9E}" destId="{D0D5E875-5F94-4181-8EE1-81C646E752C1}" srcOrd="3" destOrd="0" presId="urn:microsoft.com/office/officeart/2005/8/layout/matrix3"/>
    <dgm:cxn modelId="{50D44C8D-18EA-44CB-B313-141EE60A893B}" type="presParOf" srcId="{7515E5B5-5207-4905-8BE4-891F39E1AE9E}" destId="{C057CF19-5219-4585-97E0-E583AD95581D}"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347392-B018-421F-A6FB-FEA7CE568324}">
      <dsp:nvSpPr>
        <dsp:cNvPr id="0" name=""/>
        <dsp:cNvSpPr/>
      </dsp:nvSpPr>
      <dsp:spPr>
        <a:xfrm>
          <a:off x="2737401" y="0"/>
          <a:ext cx="4971221" cy="4971221"/>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BBC669-4808-4050-AE0E-27354E5252EB}">
      <dsp:nvSpPr>
        <dsp:cNvPr id="0" name=""/>
        <dsp:cNvSpPr/>
      </dsp:nvSpPr>
      <dsp:spPr>
        <a:xfrm>
          <a:off x="3209667" y="472266"/>
          <a:ext cx="1938776" cy="1938776"/>
        </a:xfrm>
        <a:prstGeom prst="roundRect">
          <a:avLst/>
        </a:prstGeom>
        <a:solidFill>
          <a:srgbClr val="002060"/>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92D050"/>
              </a:solidFill>
            </a:rPr>
            <a:t>Notification of Community Hospitalization</a:t>
          </a:r>
          <a:endParaRPr lang="en-US" sz="1800" kern="1200" dirty="0"/>
        </a:p>
      </dsp:txBody>
      <dsp:txXfrm>
        <a:off x="3304310" y="566909"/>
        <a:ext cx="1749490" cy="1749490"/>
      </dsp:txXfrm>
    </dsp:sp>
    <dsp:sp modelId="{50496BD8-5648-4781-8FA6-96EBD0951824}">
      <dsp:nvSpPr>
        <dsp:cNvPr id="0" name=""/>
        <dsp:cNvSpPr/>
      </dsp:nvSpPr>
      <dsp:spPr>
        <a:xfrm>
          <a:off x="5297580" y="472266"/>
          <a:ext cx="1938776" cy="1938776"/>
        </a:xfrm>
        <a:prstGeom prst="roundRect">
          <a:avLst/>
        </a:prstGeom>
        <a:solidFill>
          <a:srgbClr val="002060"/>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92D050"/>
              </a:solidFill>
            </a:rPr>
            <a:t>Discharge Summary/</a:t>
          </a:r>
        </a:p>
        <a:p>
          <a:pPr lvl="0" algn="ctr" defTabSz="800100">
            <a:lnSpc>
              <a:spcPct val="90000"/>
            </a:lnSpc>
            <a:spcBef>
              <a:spcPct val="0"/>
            </a:spcBef>
            <a:spcAft>
              <a:spcPct val="35000"/>
            </a:spcAft>
          </a:pPr>
          <a:r>
            <a:rPr lang="en-US" sz="1800" kern="1200" dirty="0">
              <a:solidFill>
                <a:srgbClr val="92D050"/>
              </a:solidFill>
            </a:rPr>
            <a:t>Information Transfer</a:t>
          </a:r>
          <a:endParaRPr lang="en-US" sz="1800" kern="1200" dirty="0"/>
        </a:p>
      </dsp:txBody>
      <dsp:txXfrm>
        <a:off x="5392223" y="566909"/>
        <a:ext cx="1749490" cy="1749490"/>
      </dsp:txXfrm>
    </dsp:sp>
    <dsp:sp modelId="{D0D5E875-5F94-4181-8EE1-81C646E752C1}">
      <dsp:nvSpPr>
        <dsp:cNvPr id="0" name=""/>
        <dsp:cNvSpPr/>
      </dsp:nvSpPr>
      <dsp:spPr>
        <a:xfrm>
          <a:off x="3209667" y="2560179"/>
          <a:ext cx="1938776" cy="1938776"/>
        </a:xfrm>
        <a:prstGeom prst="roundRect">
          <a:avLst/>
        </a:prstGeom>
        <a:solidFill>
          <a:srgbClr val="002060"/>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92D050"/>
              </a:solidFill>
            </a:rPr>
            <a:t>Follow-up Coordination</a:t>
          </a:r>
          <a:endParaRPr lang="en-US" sz="1800" kern="1200" dirty="0"/>
        </a:p>
      </dsp:txBody>
      <dsp:txXfrm>
        <a:off x="3304310" y="2654822"/>
        <a:ext cx="1749490" cy="1749490"/>
      </dsp:txXfrm>
    </dsp:sp>
    <dsp:sp modelId="{C057CF19-5219-4585-97E0-E583AD95581D}">
      <dsp:nvSpPr>
        <dsp:cNvPr id="0" name=""/>
        <dsp:cNvSpPr/>
      </dsp:nvSpPr>
      <dsp:spPr>
        <a:xfrm>
          <a:off x="5297580" y="2560179"/>
          <a:ext cx="1938776" cy="1938776"/>
        </a:xfrm>
        <a:prstGeom prst="roundRect">
          <a:avLst/>
        </a:prstGeom>
        <a:solidFill>
          <a:srgbClr val="002060"/>
        </a:solidFill>
        <a:ln w="11429" cap="flat" cmpd="sng" algn="ctr">
          <a:solidFill>
            <a:schemeClr val="tx1"/>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a:solidFill>
                <a:srgbClr val="92D050"/>
              </a:solidFill>
            </a:rPr>
            <a:t>Hand off to VA PCP</a:t>
          </a:r>
          <a:endParaRPr lang="en-US" sz="1800" kern="1200" dirty="0"/>
        </a:p>
      </dsp:txBody>
      <dsp:txXfrm>
        <a:off x="5392223" y="2654822"/>
        <a:ext cx="1749490" cy="1749490"/>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DF3205-DFA8-41EB-8CE3-3925C96173F2}" type="datetimeFigureOut">
              <a:rPr lang="en-US" smtClean="0"/>
              <a:t>4/2/2018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2C06A1-4F72-4272-AA8D-9810714BFB50}" type="slidenum">
              <a:rPr lang="en-US" smtClean="0"/>
              <a:t>‹#›</a:t>
            </a:fld>
            <a:endParaRPr lang="en-US"/>
          </a:p>
        </p:txBody>
      </p:sp>
    </p:spTree>
    <p:extLst>
      <p:ext uri="{BB962C8B-B14F-4D97-AF65-F5344CB8AC3E}">
        <p14:creationId xmlns:p14="http://schemas.microsoft.com/office/powerpoint/2010/main" val="4197403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2C06A1-4F72-4272-AA8D-9810714BFB50}" type="slidenum">
              <a:rPr lang="en-US" smtClean="0"/>
              <a:t>1</a:t>
            </a:fld>
            <a:endParaRPr lang="en-US"/>
          </a:p>
        </p:txBody>
      </p:sp>
    </p:spTree>
    <p:extLst>
      <p:ext uri="{BB962C8B-B14F-4D97-AF65-F5344CB8AC3E}">
        <p14:creationId xmlns:p14="http://schemas.microsoft.com/office/powerpoint/2010/main" val="1727142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709613"/>
            <a:ext cx="6197600" cy="3486150"/>
          </a:xfrm>
        </p:spPr>
      </p:sp>
      <p:sp>
        <p:nvSpPr>
          <p:cNvPr id="3" name="Notes Placeholder 2"/>
          <p:cNvSpPr>
            <a:spLocks noGrp="1"/>
          </p:cNvSpPr>
          <p:nvPr>
            <p:ph type="body" idx="1"/>
          </p:nvPr>
        </p:nvSpPr>
        <p:spPr/>
        <p:txBody>
          <a:bodyPr/>
          <a:lstStyle/>
          <a:p>
            <a:r>
              <a:rPr lang="en-US" dirty="0"/>
              <a:t>We are very excited to be working with you!</a:t>
            </a:r>
          </a:p>
          <a:p>
            <a:endParaRPr lang="en-US" dirty="0"/>
          </a:p>
          <a:p>
            <a:r>
              <a:rPr lang="en-US" dirty="0"/>
              <a:t>Our next steps include expanding to Omaha – we are working with their office of community care Dr. David Williams – we have a site champion, Heather Batt and their transitions nurse is stating in a few weeks. We are completing pre-intervention assessment and plan to have a 2-day nurse orientation in Denver that coincides with hands-on training that the rural transitions program is conducting for their expansion sites. We then plan to have a site visit in April to complete pre-intervention data collection prior to implementation.</a:t>
            </a:r>
          </a:p>
          <a:p>
            <a:endParaRPr lang="en-US" dirty="0"/>
          </a:p>
          <a:p>
            <a:r>
              <a:rPr lang="en-US" dirty="0"/>
              <a:t>In addition, we are continuing to collect data and feedback from VA and community providers as well as Veterans to continually improve our phase 1 and phase 2 processes.</a:t>
            </a:r>
          </a:p>
        </p:txBody>
      </p:sp>
      <p:sp>
        <p:nvSpPr>
          <p:cNvPr id="4" name="Slide Number Placeholder 3"/>
          <p:cNvSpPr>
            <a:spLocks noGrp="1"/>
          </p:cNvSpPr>
          <p:nvPr>
            <p:ph type="sldNum" sz="quarter" idx="10"/>
          </p:nvPr>
        </p:nvSpPr>
        <p:spPr/>
        <p:txBody>
          <a:bodyPr/>
          <a:lstStyle/>
          <a:p>
            <a:fld id="{A4512B66-65FB-43AC-8739-E019CB4C7F83}" type="slidenum">
              <a:rPr lang="en-US" smtClean="0"/>
              <a:t>10</a:t>
            </a:fld>
            <a:endParaRPr lang="en-US"/>
          </a:p>
        </p:txBody>
      </p:sp>
    </p:spTree>
    <p:extLst>
      <p:ext uri="{BB962C8B-B14F-4D97-AF65-F5344CB8AC3E}">
        <p14:creationId xmlns:p14="http://schemas.microsoft.com/office/powerpoint/2010/main" val="2277151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lvl="1"/>
            <a:r>
              <a:rPr lang="en-US" dirty="0"/>
              <a:t>Probes #1</a:t>
            </a:r>
          </a:p>
          <a:p>
            <a:pPr lvl="1"/>
            <a:endParaRPr lang="en-US" dirty="0"/>
          </a:p>
          <a:p>
            <a:pPr lvl="1"/>
            <a:r>
              <a:rPr lang="en-US" dirty="0"/>
              <a:t>Do you have any concerns about the program? </a:t>
            </a:r>
          </a:p>
          <a:p>
            <a:pPr lvl="1"/>
            <a:r>
              <a:rPr lang="en-US" dirty="0"/>
              <a:t>What do you like about the program? </a:t>
            </a:r>
          </a:p>
          <a:p>
            <a:pPr lvl="1"/>
            <a:endParaRPr lang="en-US" dirty="0"/>
          </a:p>
          <a:p>
            <a:pPr lvl="1"/>
            <a:r>
              <a:rPr lang="en-US" dirty="0"/>
              <a:t>Probe #2</a:t>
            </a:r>
          </a:p>
          <a:p>
            <a:pPr lvl="1"/>
            <a:r>
              <a:rPr lang="en-US" dirty="0"/>
              <a:t>Do you have any suggestions for overcoming those anticipated challenges? </a:t>
            </a:r>
          </a:p>
          <a:p>
            <a:pPr lvl="1"/>
            <a:endParaRPr lang="en-US" dirty="0"/>
          </a:p>
          <a:p>
            <a:pPr lvl="1"/>
            <a:endParaRPr lang="en-US" dirty="0"/>
          </a:p>
          <a:p>
            <a:pPr lvl="1"/>
            <a:r>
              <a:rPr lang="en-US" dirty="0"/>
              <a:t>How should the Community Hospital Transitions Program best fit within your processes of coordinating care for Veterans?</a:t>
            </a:r>
          </a:p>
          <a:p>
            <a:pPr lvl="1"/>
            <a:endParaRPr lang="en-US" dirty="0"/>
          </a:p>
          <a:p>
            <a:pPr lvl="1"/>
            <a:endParaRPr lang="en-US" dirty="0"/>
          </a:p>
          <a:p>
            <a:endParaRPr lang="en-US" dirty="0"/>
          </a:p>
        </p:txBody>
      </p:sp>
      <p:sp>
        <p:nvSpPr>
          <p:cNvPr id="4" name="Slide Number Placeholder 3"/>
          <p:cNvSpPr>
            <a:spLocks noGrp="1"/>
          </p:cNvSpPr>
          <p:nvPr>
            <p:ph type="sldNum" sz="quarter" idx="10"/>
          </p:nvPr>
        </p:nvSpPr>
        <p:spPr/>
        <p:txBody>
          <a:bodyPr/>
          <a:lstStyle/>
          <a:p>
            <a:fld id="{D82C06A1-4F72-4272-AA8D-9810714BFB50}" type="slidenum">
              <a:rPr lang="en-US" smtClean="0"/>
              <a:t>11</a:t>
            </a:fld>
            <a:endParaRPr lang="en-US"/>
          </a:p>
        </p:txBody>
      </p:sp>
    </p:spTree>
    <p:extLst>
      <p:ext uri="{BB962C8B-B14F-4D97-AF65-F5344CB8AC3E}">
        <p14:creationId xmlns:p14="http://schemas.microsoft.com/office/powerpoint/2010/main" val="300070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We designed our intervention to address the gaps and inefficiencies we found when we interviewed Veterans, VA and community providers and staff. We also recognized that some Veterans needed more than just a brief episodic help during this transition period.</a:t>
            </a:r>
          </a:p>
          <a:p>
            <a:endParaRPr lang="en-US" sz="1400" u="sng" dirty="0"/>
          </a:p>
          <a:p>
            <a:r>
              <a:rPr lang="en-US" sz="1400" u="sng" dirty="0"/>
              <a:t>Barriers</a:t>
            </a:r>
          </a:p>
          <a:p>
            <a:pPr>
              <a:lnSpc>
                <a:spcPct val="120000"/>
              </a:lnSpc>
            </a:pPr>
            <a:r>
              <a:rPr lang="en-US" dirty="0"/>
              <a:t>Medical record transfer is problematic</a:t>
            </a:r>
          </a:p>
          <a:p>
            <a:pPr>
              <a:lnSpc>
                <a:spcPct val="120000"/>
              </a:lnSpc>
            </a:pPr>
            <a:r>
              <a:rPr lang="en-US" dirty="0"/>
              <a:t>Primary care team is understaffed</a:t>
            </a:r>
          </a:p>
          <a:p>
            <a:pPr>
              <a:lnSpc>
                <a:spcPct val="120000"/>
              </a:lnSpc>
            </a:pPr>
            <a:r>
              <a:rPr lang="en-US" dirty="0"/>
              <a:t>Non-VA hospitals are unaware of transition process and VA communication pathways</a:t>
            </a:r>
          </a:p>
          <a:p>
            <a:pPr>
              <a:lnSpc>
                <a:spcPct val="120000"/>
              </a:lnSpc>
            </a:pPr>
            <a:r>
              <a:rPr lang="en-US" dirty="0"/>
              <a:t>Veterans are unclear about transition process</a:t>
            </a:r>
          </a:p>
          <a:p>
            <a:pPr>
              <a:lnSpc>
                <a:spcPct val="120000"/>
              </a:lnSpc>
            </a:pPr>
            <a:r>
              <a:rPr lang="en-US" dirty="0"/>
              <a:t>No standardized internal VA communication procedures</a:t>
            </a:r>
          </a:p>
          <a:p>
            <a:pPr>
              <a:lnSpc>
                <a:spcPct val="120000"/>
              </a:lnSpc>
            </a:pPr>
            <a:r>
              <a:rPr lang="en-US" dirty="0"/>
              <a:t>Veterans not enrolled in VA or assigned a PCP at time of non-VA hospitalization</a:t>
            </a:r>
          </a:p>
          <a:p>
            <a:pPr>
              <a:lnSpc>
                <a:spcPct val="120000"/>
              </a:lnSpc>
            </a:pPr>
            <a:r>
              <a:rPr lang="en-US" dirty="0"/>
              <a:t>Obtaining medication from VA pharmacy after discharge is problematic</a:t>
            </a:r>
          </a:p>
          <a:p>
            <a:endParaRPr lang="en-US" dirty="0"/>
          </a:p>
        </p:txBody>
      </p:sp>
      <p:sp>
        <p:nvSpPr>
          <p:cNvPr id="4" name="Slide Number Placeholder 3"/>
          <p:cNvSpPr>
            <a:spLocks noGrp="1"/>
          </p:cNvSpPr>
          <p:nvPr>
            <p:ph type="sldNum" sz="quarter" idx="10"/>
          </p:nvPr>
        </p:nvSpPr>
        <p:spPr/>
        <p:txBody>
          <a:bodyPr/>
          <a:lstStyle/>
          <a:p>
            <a:fld id="{A4512B66-65FB-43AC-8739-E019CB4C7F83}" type="slidenum">
              <a:rPr lang="en-US" smtClean="0"/>
              <a:t>2</a:t>
            </a:fld>
            <a:endParaRPr lang="en-US"/>
          </a:p>
        </p:txBody>
      </p:sp>
    </p:spTree>
    <p:extLst>
      <p:ext uri="{BB962C8B-B14F-4D97-AF65-F5344CB8AC3E}">
        <p14:creationId xmlns:p14="http://schemas.microsoft.com/office/powerpoint/2010/main" val="3659521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512B66-65FB-43AC-8739-E019CB4C7F83}" type="slidenum">
              <a:rPr lang="en-US" smtClean="0"/>
              <a:t>3</a:t>
            </a:fld>
            <a:endParaRPr lang="en-US"/>
          </a:p>
        </p:txBody>
      </p:sp>
    </p:spTree>
    <p:extLst>
      <p:ext uri="{BB962C8B-B14F-4D97-AF65-F5344CB8AC3E}">
        <p14:creationId xmlns:p14="http://schemas.microsoft.com/office/powerpoint/2010/main" val="2741544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Phase 1 provides care coordination to Veterans after discharge from a community hospital so they can receive follow-up care at their VA primary care medical home.</a:t>
            </a:r>
          </a:p>
          <a:p>
            <a:endParaRPr lang="en-US" dirty="0"/>
          </a:p>
          <a:p>
            <a:r>
              <a:rPr lang="en-US" dirty="0"/>
              <a:t>As you may recall – there are 4 core components to this intervention:</a:t>
            </a:r>
          </a:p>
          <a:p>
            <a:endParaRPr lang="en-US" dirty="0"/>
          </a:p>
          <a:p>
            <a:r>
              <a:rPr lang="en-US" dirty="0"/>
              <a:t>Once notified of a community hospital discharge, the transitions nurse helps the Veteran obtain a timely follow-up care including an appointment with PCP,  discharge  medications and other needed services. We also obtain the discharge summery and upload it into CPRS with an overview for the PACT team.</a:t>
            </a:r>
          </a:p>
          <a:p>
            <a:endParaRPr lang="en-US" dirty="0"/>
          </a:p>
          <a:p>
            <a:r>
              <a:rPr lang="en-US" dirty="0"/>
              <a:t>We implemented a dedicated phone line and an electronic fax line for community hospitals to notify the community transitions nurse and send the discharge summary.</a:t>
            </a:r>
          </a:p>
          <a:p>
            <a:endParaRPr lang="en-US" dirty="0"/>
          </a:p>
          <a:p>
            <a:endParaRPr lang="en-US" dirty="0"/>
          </a:p>
        </p:txBody>
      </p:sp>
      <p:sp>
        <p:nvSpPr>
          <p:cNvPr id="4" name="Slide Number Placeholder 3"/>
          <p:cNvSpPr>
            <a:spLocks noGrp="1"/>
          </p:cNvSpPr>
          <p:nvPr>
            <p:ph type="sldNum" sz="quarter" idx="10"/>
          </p:nvPr>
        </p:nvSpPr>
        <p:spPr/>
        <p:txBody>
          <a:bodyPr/>
          <a:lstStyle/>
          <a:p>
            <a:fld id="{A4512B66-65FB-43AC-8739-E019CB4C7F83}" type="slidenum">
              <a:rPr lang="en-US" smtClean="0"/>
              <a:t>4</a:t>
            </a:fld>
            <a:endParaRPr lang="en-US"/>
          </a:p>
        </p:txBody>
      </p:sp>
    </p:spTree>
    <p:extLst>
      <p:ext uri="{BB962C8B-B14F-4D97-AF65-F5344CB8AC3E}">
        <p14:creationId xmlns:p14="http://schemas.microsoft.com/office/powerpoint/2010/main" val="2645042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a:buClrTx/>
            </a:pPr>
            <a:r>
              <a:rPr lang="en-US" dirty="0"/>
              <a:t>The Non-VA Hospital Discharge Care Coordination Nurse</a:t>
            </a:r>
          </a:p>
          <a:p>
            <a:pPr>
              <a:buClrTx/>
            </a:pPr>
            <a:r>
              <a:rPr lang="en-US" sz="800" dirty="0"/>
              <a:t>System Changes </a:t>
            </a:r>
          </a:p>
          <a:p>
            <a:pPr>
              <a:buClrTx/>
            </a:pPr>
            <a:r>
              <a:rPr lang="en-US" sz="800" dirty="0"/>
              <a:t>Resource Guide for Non-VA hospitals, VA Primary Care, and Veterans</a:t>
            </a:r>
          </a:p>
          <a:p>
            <a:pPr>
              <a:buClrTx/>
            </a:pPr>
            <a:r>
              <a:rPr lang="en-US" sz="800" dirty="0"/>
              <a:t>Measurable Program Outcomes</a:t>
            </a:r>
          </a:p>
          <a:p>
            <a:endParaRPr lang="en-US" dirty="0"/>
          </a:p>
          <a:p>
            <a:r>
              <a:rPr lang="en-US" dirty="0">
                <a:sym typeface="Wingdings" panose="05000000000000000000" pitchFamily="2" charset="2"/>
              </a:rPr>
              <a:t>Here are the main components to our intervention based on this input from interviewees, operational partners, and the literature.</a:t>
            </a:r>
          </a:p>
          <a:p>
            <a:endParaRPr lang="en-US" dirty="0">
              <a:sym typeface="Wingdings" panose="05000000000000000000" pitchFamily="2" charset="2"/>
            </a:endParaRPr>
          </a:p>
          <a:p>
            <a:r>
              <a:rPr lang="en-US" dirty="0">
                <a:solidFill>
                  <a:schemeClr val="tx2"/>
                </a:solidFill>
                <a:cs typeface="Times New Roman" panose="02020603050405020304" pitchFamily="18" charset="0"/>
              </a:rPr>
              <a:t>The Non-VA Hospital Discharge Care Coordination Program  is a multi-pronged approach that includes:</a:t>
            </a:r>
          </a:p>
          <a:p>
            <a:pPr>
              <a:buClrTx/>
              <a:buFont typeface="Arial" pitchFamily="34" charset="0"/>
              <a:buChar char="•"/>
            </a:pPr>
            <a:r>
              <a:rPr lang="en-US" dirty="0"/>
              <a:t>The Non-VA Hospital Discharge Care Coordination Nurse</a:t>
            </a:r>
          </a:p>
          <a:p>
            <a:pPr>
              <a:buClrTx/>
              <a:buFont typeface="Arial" pitchFamily="34" charset="0"/>
              <a:buChar char="•"/>
            </a:pPr>
            <a:r>
              <a:rPr lang="en-US" dirty="0"/>
              <a:t>System Changes </a:t>
            </a:r>
          </a:p>
          <a:p>
            <a:pPr>
              <a:buClrTx/>
              <a:buFont typeface="Arial" pitchFamily="34" charset="0"/>
              <a:buChar char="•"/>
            </a:pPr>
            <a:r>
              <a:rPr lang="en-US" dirty="0"/>
              <a:t>Resource Guide for Non-VA hospitals, VA Primary Care, and Veterans</a:t>
            </a:r>
          </a:p>
          <a:p>
            <a:pPr>
              <a:buClrTx/>
              <a:buFont typeface="Arial" pitchFamily="34" charset="0"/>
              <a:buChar char="•"/>
            </a:pPr>
            <a:r>
              <a:rPr lang="en-US" dirty="0"/>
              <a:t>We have also identified measurable program outcomes</a:t>
            </a:r>
          </a:p>
          <a:p>
            <a:pPr>
              <a:buClrTx/>
              <a:buFont typeface="Arial" pitchFamily="34" charset="0"/>
              <a:buChar char="•"/>
            </a:pPr>
            <a:endParaRPr lang="en-US" dirty="0"/>
          </a:p>
          <a:p>
            <a:pPr>
              <a:buClrTx/>
              <a:buFont typeface="Arial" pitchFamily="34" charset="0"/>
              <a:buChar char="•"/>
            </a:pPr>
            <a:endParaRPr lang="en-US" dirty="0"/>
          </a:p>
          <a:p>
            <a:r>
              <a:rPr lang="en-US" b="1" dirty="0"/>
              <a:t>We are using PRISM (Practical, Robust Implementation and Sustainability Model) to guide the integration of our findings into practice.</a:t>
            </a:r>
          </a:p>
          <a:p>
            <a:pPr>
              <a:buClrTx/>
            </a:pPr>
            <a:r>
              <a:rPr lang="en-US" dirty="0"/>
              <a:t>. </a:t>
            </a:r>
          </a:p>
          <a:p>
            <a:endParaRPr lang="en-US" dirty="0">
              <a:sym typeface="Wingdings" panose="05000000000000000000" pitchFamily="2" charset="2"/>
            </a:endParaRPr>
          </a:p>
          <a:p>
            <a:r>
              <a:rPr lang="en-US" dirty="0">
                <a:sym typeface="Wingdings" panose="05000000000000000000" pitchFamily="2" charset="2"/>
              </a:rPr>
              <a:t>Next, I’ll provide more detail of each of these components</a:t>
            </a:r>
          </a:p>
          <a:p>
            <a:endParaRPr lang="en-US" dirty="0"/>
          </a:p>
        </p:txBody>
      </p:sp>
      <p:sp>
        <p:nvSpPr>
          <p:cNvPr id="4" name="Slide Number Placeholder 3"/>
          <p:cNvSpPr>
            <a:spLocks noGrp="1"/>
          </p:cNvSpPr>
          <p:nvPr>
            <p:ph type="sldNum" sz="quarter" idx="10"/>
          </p:nvPr>
        </p:nvSpPr>
        <p:spPr/>
        <p:txBody>
          <a:bodyPr/>
          <a:lstStyle/>
          <a:p>
            <a:fld id="{D82C06A1-4F72-4272-AA8D-9810714BFB50}" type="slidenum">
              <a:rPr lang="en-US" smtClean="0"/>
              <a:t>5</a:t>
            </a:fld>
            <a:endParaRPr lang="en-US"/>
          </a:p>
        </p:txBody>
      </p:sp>
    </p:spTree>
    <p:extLst>
      <p:ext uri="{BB962C8B-B14F-4D97-AF65-F5344CB8AC3E}">
        <p14:creationId xmlns:p14="http://schemas.microsoft.com/office/powerpoint/2010/main" val="3458700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2C06A1-4F72-4272-AA8D-9810714BFB50}" type="slidenum">
              <a:rPr lang="en-US" smtClean="0"/>
              <a:t>6</a:t>
            </a:fld>
            <a:endParaRPr lang="en-US"/>
          </a:p>
        </p:txBody>
      </p:sp>
    </p:spTree>
    <p:extLst>
      <p:ext uri="{BB962C8B-B14F-4D97-AF65-F5344CB8AC3E}">
        <p14:creationId xmlns:p14="http://schemas.microsoft.com/office/powerpoint/2010/main" val="1800595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6075" y="696913"/>
            <a:ext cx="6197600" cy="3486150"/>
          </a:xfrm>
        </p:spPr>
      </p:sp>
      <p:sp>
        <p:nvSpPr>
          <p:cNvPr id="3" name="Notes Placeholder 2"/>
          <p:cNvSpPr>
            <a:spLocks noGrp="1"/>
          </p:cNvSpPr>
          <p:nvPr>
            <p:ph type="body" idx="1"/>
          </p:nvPr>
        </p:nvSpPr>
        <p:spPr/>
        <p:txBody>
          <a:bodyPr/>
          <a:lstStyle/>
          <a:p>
            <a:r>
              <a:rPr lang="en-US" dirty="0">
                <a:solidFill>
                  <a:schemeClr val="tx2"/>
                </a:solidFill>
              </a:rPr>
              <a:t>May 2017: Hired Community Hospital Transitions Nurse</a:t>
            </a:r>
          </a:p>
          <a:p>
            <a:endParaRPr lang="en-US" dirty="0">
              <a:solidFill>
                <a:schemeClr val="tx2"/>
              </a:solidFill>
            </a:endParaRPr>
          </a:p>
          <a:p>
            <a:r>
              <a:rPr lang="en-US" dirty="0">
                <a:solidFill>
                  <a:schemeClr val="tx2"/>
                </a:solidFill>
              </a:rPr>
              <a:t>June 2017: Implemented Community Hospital Transitions Program and Program Database</a:t>
            </a:r>
          </a:p>
          <a:p>
            <a:endParaRPr lang="en-US" dirty="0">
              <a:solidFill>
                <a:schemeClr val="tx2"/>
              </a:solidFill>
            </a:endParaRPr>
          </a:p>
          <a:p>
            <a:r>
              <a:rPr lang="en-US" dirty="0">
                <a:solidFill>
                  <a:schemeClr val="tx2"/>
                </a:solidFill>
              </a:rPr>
              <a:t>August 2017-present: Conducted outreach with VA and Community Hospital stakeholders</a:t>
            </a:r>
          </a:p>
          <a:p>
            <a:endParaRPr lang="en-US" dirty="0">
              <a:solidFill>
                <a:schemeClr val="tx2"/>
              </a:solidFill>
            </a:endParaRPr>
          </a:p>
          <a:p>
            <a:r>
              <a:rPr lang="en-US" dirty="0">
                <a:solidFill>
                  <a:schemeClr val="tx2"/>
                </a:solidFill>
              </a:rPr>
              <a:t>September-November 2017: Conducted Theoretical Domains Framework Interviews </a:t>
            </a:r>
          </a:p>
          <a:p>
            <a:endParaRPr lang="en-US" dirty="0">
              <a:solidFill>
                <a:schemeClr val="tx2"/>
              </a:solidFill>
            </a:endParaRPr>
          </a:p>
          <a:p>
            <a:r>
              <a:rPr lang="en-US" dirty="0">
                <a:solidFill>
                  <a:schemeClr val="tx2"/>
                </a:solidFill>
              </a:rPr>
              <a:t>October 2017: Initiated pre-implementation planning for expansion site at Omaha, NE VA Medical Center</a:t>
            </a:r>
          </a:p>
          <a:p>
            <a:endParaRPr lang="en-US" dirty="0"/>
          </a:p>
        </p:txBody>
      </p:sp>
      <p:sp>
        <p:nvSpPr>
          <p:cNvPr id="4" name="Slide Number Placeholder 3"/>
          <p:cNvSpPr>
            <a:spLocks noGrp="1"/>
          </p:cNvSpPr>
          <p:nvPr>
            <p:ph type="sldNum" sz="quarter" idx="10"/>
          </p:nvPr>
        </p:nvSpPr>
        <p:spPr/>
        <p:txBody>
          <a:bodyPr/>
          <a:lstStyle/>
          <a:p>
            <a:fld id="{A4512B66-65FB-43AC-8739-E019CB4C7F83}" type="slidenum">
              <a:rPr lang="en-US" smtClean="0"/>
              <a:t>7</a:t>
            </a:fld>
            <a:endParaRPr lang="en-US"/>
          </a:p>
        </p:txBody>
      </p:sp>
    </p:spTree>
    <p:extLst>
      <p:ext uri="{BB962C8B-B14F-4D97-AF65-F5344CB8AC3E}">
        <p14:creationId xmlns:p14="http://schemas.microsoft.com/office/powerpoint/2010/main" val="1870435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We are using REAIM to evaluate our program outcomes. RE-AIM proposes that evaluations of QI initiatives must assess not only effectiveness but also scalability (audience reached by the intervention), how </a:t>
            </a:r>
            <a:r>
              <a:rPr lang="en-US" dirty="0" err="1"/>
              <a:t>readilly</a:t>
            </a:r>
            <a:r>
              <a:rPr lang="en-US" dirty="0"/>
              <a:t> targeted users can adopt and implement the program, and possibility of program’s long-term maintenance. </a:t>
            </a:r>
          </a:p>
        </p:txBody>
      </p:sp>
      <p:sp>
        <p:nvSpPr>
          <p:cNvPr id="4" name="Slide Number Placeholder 3"/>
          <p:cNvSpPr>
            <a:spLocks noGrp="1"/>
          </p:cNvSpPr>
          <p:nvPr>
            <p:ph type="sldNum" sz="quarter" idx="10"/>
          </p:nvPr>
        </p:nvSpPr>
        <p:spPr/>
        <p:txBody>
          <a:bodyPr/>
          <a:lstStyle/>
          <a:p>
            <a:fld id="{0D6D23C6-6C8B-4F35-A715-DFE5E3600040}" type="slidenum">
              <a:rPr lang="en-US" smtClean="0"/>
              <a:t>8</a:t>
            </a:fld>
            <a:endParaRPr lang="en-US"/>
          </a:p>
        </p:txBody>
      </p:sp>
    </p:spTree>
    <p:extLst>
      <p:ext uri="{BB962C8B-B14F-4D97-AF65-F5344CB8AC3E}">
        <p14:creationId xmlns:p14="http://schemas.microsoft.com/office/powerpoint/2010/main" val="725109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304800" y="4400550"/>
            <a:ext cx="6299200" cy="4375150"/>
          </a:xfrm>
        </p:spPr>
        <p:txBody>
          <a:bodyPr/>
          <a:lstStyle/>
          <a:p>
            <a:r>
              <a:rPr lang="en-US" dirty="0"/>
              <a:t>One thing we identified early was that some Veterans really needed more than just transitional care –  We are implementing phase 2 of a transitional care program – a pilot program focused on identifying dual use Veterans who are at high-risk for ED and repeat hospitalizations especially due to determinants of health – We have added social worker to our team to work community hospital and VA primary care to assess Veterans needs. We are using a screening tool that is used by PACT social workers to identify level of follow-up care that is needed.</a:t>
            </a:r>
          </a:p>
          <a:p>
            <a:endParaRPr lang="en-US" sz="1400" b="1" dirty="0">
              <a:solidFill>
                <a:schemeClr val="tx2"/>
              </a:solidFill>
              <a:cs typeface="Arial" panose="020B0604020202020204" pitchFamily="34" charset="0"/>
            </a:endParaRPr>
          </a:p>
          <a:p>
            <a:r>
              <a:rPr lang="en-US" sz="1400" b="1" dirty="0">
                <a:solidFill>
                  <a:schemeClr val="tx2"/>
                </a:solidFill>
                <a:cs typeface="Arial" panose="020B0604020202020204" pitchFamily="34" charset="0"/>
              </a:rPr>
              <a:t>Who will participate?</a:t>
            </a:r>
          </a:p>
          <a:p>
            <a:pPr>
              <a:buFont typeface="Arial" panose="020B0604020202020204" pitchFamily="34" charset="0"/>
              <a:buChar char="•"/>
            </a:pPr>
            <a:r>
              <a:rPr lang="en-US" dirty="0">
                <a:solidFill>
                  <a:schemeClr val="tx2"/>
                </a:solidFill>
                <a:cs typeface="Arial" panose="020B0604020202020204" pitchFamily="34" charset="0"/>
              </a:rPr>
              <a:t>Veterans who had VA primary care visit within past 12 months </a:t>
            </a:r>
          </a:p>
          <a:p>
            <a:pPr>
              <a:buFont typeface="Arial" panose="020B0604020202020204" pitchFamily="34" charset="0"/>
              <a:buChar char="•"/>
            </a:pPr>
            <a:r>
              <a:rPr lang="en-US" dirty="0">
                <a:solidFill>
                  <a:schemeClr val="tx2"/>
                </a:solidFill>
                <a:cs typeface="Arial" panose="020B0604020202020204" pitchFamily="34" charset="0"/>
              </a:rPr>
              <a:t>Living in Metro Denver </a:t>
            </a:r>
          </a:p>
          <a:p>
            <a:pPr>
              <a:buFont typeface="Arial" panose="020B0604020202020204" pitchFamily="34" charset="0"/>
              <a:buChar char="•"/>
            </a:pPr>
            <a:r>
              <a:rPr lang="en-US" dirty="0">
                <a:solidFill>
                  <a:schemeClr val="tx2"/>
                </a:solidFill>
                <a:cs typeface="Arial" panose="020B0604020202020204" pitchFamily="34" charset="0"/>
              </a:rPr>
              <a:t>Care Needs Assessed for Determinants of Health “Hot Spotters”</a:t>
            </a:r>
          </a:p>
          <a:p>
            <a:pPr>
              <a:buFont typeface="Arial" panose="020B0604020202020204" pitchFamily="34" charset="0"/>
              <a:buChar char="•"/>
            </a:pPr>
            <a:endParaRPr lang="en-US" sz="800" dirty="0">
              <a:solidFill>
                <a:schemeClr val="tx2"/>
              </a:solidFill>
              <a:cs typeface="Arial" panose="020B0604020202020204" pitchFamily="34" charset="0"/>
            </a:endParaRPr>
          </a:p>
          <a:p>
            <a:r>
              <a:rPr lang="en-US" sz="1400" b="1" dirty="0">
                <a:solidFill>
                  <a:schemeClr val="tx2"/>
                </a:solidFill>
                <a:cs typeface="Arial" panose="020B0604020202020204" pitchFamily="34" charset="0"/>
              </a:rPr>
              <a:t>When will Veterans be contacted?</a:t>
            </a:r>
          </a:p>
          <a:p>
            <a:pPr>
              <a:buFont typeface="Arial" panose="020B0604020202020204" pitchFamily="34" charset="0"/>
              <a:buChar char="•"/>
            </a:pPr>
            <a:r>
              <a:rPr lang="en-US" dirty="0">
                <a:solidFill>
                  <a:schemeClr val="tx2"/>
                </a:solidFill>
                <a:cs typeface="Arial" panose="020B0604020202020204" pitchFamily="34" charset="0"/>
              </a:rPr>
              <a:t>After a Community Hospitalization (ED or inpatient)</a:t>
            </a:r>
          </a:p>
          <a:p>
            <a:pPr>
              <a:buFont typeface="Arial" panose="020B0604020202020204" pitchFamily="34" charset="0"/>
              <a:buChar char="•"/>
            </a:pPr>
            <a:endParaRPr lang="en-US" sz="800" dirty="0">
              <a:solidFill>
                <a:schemeClr val="tx2"/>
              </a:solidFill>
              <a:cs typeface="Arial" panose="020B0604020202020204" pitchFamily="34" charset="0"/>
            </a:endParaRPr>
          </a:p>
          <a:p>
            <a:r>
              <a:rPr lang="en-US" sz="1400" b="1" dirty="0">
                <a:solidFill>
                  <a:schemeClr val="tx2"/>
                </a:solidFill>
                <a:cs typeface="Arial" panose="020B0604020202020204" pitchFamily="34" charset="0"/>
              </a:rPr>
              <a:t>Key components: </a:t>
            </a:r>
          </a:p>
          <a:p>
            <a:pPr>
              <a:buFont typeface="Arial" panose="020B0604020202020204" pitchFamily="34" charset="0"/>
              <a:buChar char="•"/>
            </a:pPr>
            <a:r>
              <a:rPr lang="en-US" dirty="0">
                <a:solidFill>
                  <a:schemeClr val="tx2"/>
                </a:solidFill>
                <a:cs typeface="Arial" panose="020B0604020202020204" pitchFamily="34" charset="0"/>
              </a:rPr>
              <a:t>Comprehensive health assessment (medical, psychosocial, behavioral, and functional status)</a:t>
            </a:r>
          </a:p>
          <a:p>
            <a:pPr>
              <a:buFont typeface="Arial" panose="020B0604020202020204" pitchFamily="34" charset="0"/>
              <a:buChar char="•"/>
            </a:pPr>
            <a:r>
              <a:rPr lang="en-US" dirty="0">
                <a:solidFill>
                  <a:schemeClr val="tx2"/>
                </a:solidFill>
                <a:cs typeface="Arial" panose="020B0604020202020204" pitchFamily="34" charset="0"/>
              </a:rPr>
              <a:t>Multidisciplinary approach to address the needs</a:t>
            </a:r>
          </a:p>
          <a:p>
            <a:pPr>
              <a:buFont typeface="Arial" panose="020B0604020202020204" pitchFamily="34" charset="0"/>
              <a:buChar char="•"/>
            </a:pPr>
            <a:r>
              <a:rPr lang="en-US" dirty="0">
                <a:solidFill>
                  <a:schemeClr val="tx2"/>
                </a:solidFill>
                <a:cs typeface="Arial" panose="020B0604020202020204" pitchFamily="34" charset="0"/>
              </a:rPr>
              <a:t>Transitional Care PLUS Care Coordination/Management</a:t>
            </a:r>
          </a:p>
          <a:p>
            <a:r>
              <a:rPr lang="en-US" dirty="0"/>
              <a:t>I normally tell hospitals:</a:t>
            </a:r>
          </a:p>
          <a:p>
            <a:r>
              <a:rPr lang="en-US" dirty="0"/>
              <a:t>The Social Workers will call the Veteran and screen them to determine what level of services are needed</a:t>
            </a:r>
          </a:p>
          <a:p>
            <a:r>
              <a:rPr lang="en-US" dirty="0"/>
              <a:t>The services range from 1-2 phone calls if the Veteran is low needs to weekly phone calls and home visits for up to 90 days post ED discharge if the Veteran is high needs and requires more intensive services</a:t>
            </a:r>
          </a:p>
          <a:p>
            <a:r>
              <a:rPr lang="en-US" dirty="0"/>
              <a:t>The support offered depends entirely upon the Veteran’s specific needs at the time they are seen in the ED</a:t>
            </a:r>
          </a:p>
          <a:p>
            <a:r>
              <a:rPr lang="en-US" dirty="0"/>
              <a:t> </a:t>
            </a:r>
          </a:p>
          <a:p>
            <a:endParaRPr lang="en-US" dirty="0"/>
          </a:p>
        </p:txBody>
      </p:sp>
      <p:sp>
        <p:nvSpPr>
          <p:cNvPr id="4" name="Slide Number Placeholder 3"/>
          <p:cNvSpPr>
            <a:spLocks noGrp="1"/>
          </p:cNvSpPr>
          <p:nvPr>
            <p:ph type="sldNum" sz="quarter" idx="10"/>
          </p:nvPr>
        </p:nvSpPr>
        <p:spPr/>
        <p:txBody>
          <a:bodyPr/>
          <a:lstStyle/>
          <a:p>
            <a:fld id="{A4512B66-65FB-43AC-8739-E019CB4C7F83}" type="slidenum">
              <a:rPr lang="en-US" smtClean="0"/>
              <a:t>9</a:t>
            </a:fld>
            <a:endParaRPr lang="en-US"/>
          </a:p>
        </p:txBody>
      </p:sp>
    </p:spTree>
    <p:extLst>
      <p:ext uri="{BB962C8B-B14F-4D97-AF65-F5344CB8AC3E}">
        <p14:creationId xmlns:p14="http://schemas.microsoft.com/office/powerpoint/2010/main" val="356233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501FCFD-5AFC-413E-881A-8B5F273A9C5D}" type="datetimeFigureOut">
              <a:rPr lang="en-US" smtClean="0"/>
              <a:t>4/2/2018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85CCCB8C-6BC6-43C2-BAD2-5B504D1A3CFD}" type="slidenum">
              <a:rPr lang="en-US" smtClean="0"/>
              <a:t>‹#›</a:t>
            </a:fld>
            <a:endParaRPr lang="en-US"/>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01FCFD-5AFC-413E-881A-8B5F273A9C5D}"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CCCB8C-6BC6-43C2-BAD2-5B504D1A3CF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9221216" y="3009902"/>
            <a:ext cx="609600" cy="441325"/>
          </a:xfrm>
        </p:spPr>
        <p:txBody>
          <a:bodyPr/>
          <a:lstStyle/>
          <a:p>
            <a:fld id="{85CCCB8C-6BC6-43C2-BAD2-5B504D1A3CFD}" type="slidenum">
              <a:rPr lang="en-US" smtClean="0"/>
              <a:t>‹#›</a:t>
            </a:fld>
            <a:endParaRPr lang="en-US"/>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501FCFD-5AFC-413E-881A-8B5F273A9C5D}"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501FCFD-5AFC-413E-881A-8B5F273A9C5D}" type="datetimeFigureOut">
              <a:rPr lang="en-US" smtClean="0"/>
              <a:t>4/2/2018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85CCCB8C-6BC6-43C2-BAD2-5B504D1A3CFD}" type="slidenum">
              <a:rPr lang="en-US" smtClean="0"/>
              <a:t>‹#›</a:t>
            </a:fld>
            <a:endParaRPr lang="en-US"/>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B501FCFD-5AFC-413E-881A-8B5F273A9C5D}" type="datetimeFigureOut">
              <a:rPr lang="en-US" smtClean="0"/>
              <a:t>4/2/2018</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85CCCB8C-6BC6-43C2-BAD2-5B504D1A3CFD}" type="slidenum">
              <a:rPr lang="en-US" smtClean="0"/>
              <a:t>‹#›</a:t>
            </a:fld>
            <a:endParaRPr lang="en-US"/>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B501FCFD-5AFC-413E-881A-8B5F273A9C5D}" type="datetimeFigureOut">
              <a:rPr lang="en-US" smtClean="0"/>
              <a:t>4/2/2018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CCCB8C-6BC6-43C2-BAD2-5B504D1A3CFD}" type="slidenum">
              <a:rPr lang="en-US" smtClean="0"/>
              <a:t>‹#›</a:t>
            </a:fld>
            <a:endParaRPr lang="en-US"/>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501FCFD-5AFC-413E-881A-8B5F273A9C5D}" type="datetimeFigureOut">
              <a:rPr lang="en-US" smtClean="0"/>
              <a:t>4/2/2018</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85CCCB8C-6BC6-43C2-BAD2-5B504D1A3CFD}"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501FCFD-5AFC-413E-881A-8B5F273A9C5D}" type="datetimeFigureOut">
              <a:rPr lang="en-US" smtClean="0"/>
              <a:t>4/2/2018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85CCCB8C-6BC6-43C2-BAD2-5B504D1A3C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B501FCFD-5AFC-413E-881A-8B5F273A9C5D}" type="datetimeFigureOut">
              <a:rPr lang="en-US" smtClean="0"/>
              <a:t>4/2/2018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85CCCB8C-6BC6-43C2-BAD2-5B504D1A3C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85CCCB8C-6BC6-43C2-BAD2-5B504D1A3CFD}" type="slidenum">
              <a:rPr lang="en-US" smtClean="0"/>
              <a:t>‹#›</a:t>
            </a:fld>
            <a:endParaRPr lang="en-US"/>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B501FCFD-5AFC-413E-881A-8B5F273A9C5D}" type="datetimeFigureOut">
              <a:rPr lang="en-US" smtClean="0"/>
              <a:t>4/2/2018</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p>
            <a:fld id="{85CCCB8C-6BC6-43C2-BAD2-5B504D1A3CFD}" type="slidenum">
              <a:rPr lang="en-US" smtClean="0"/>
              <a:t>‹#›</a:t>
            </a:fld>
            <a:endParaRPr lang="en-US"/>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7717536" y="6404984"/>
            <a:ext cx="4059936" cy="365760"/>
          </a:xfrm>
        </p:spPr>
        <p:txBody>
          <a:bodyPr/>
          <a:lstStyle/>
          <a:p>
            <a:fld id="{B501FCFD-5AFC-413E-881A-8B5F273A9C5D}" type="datetimeFigureOut">
              <a:rPr lang="en-US" smtClean="0"/>
              <a:t>4/2/2018</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B501FCFD-5AFC-413E-881A-8B5F273A9C5D}" type="datetimeFigureOut">
              <a:rPr lang="en-US" smtClean="0"/>
              <a:t>4/2/2018</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5CCCB8C-6BC6-43C2-BAD2-5B504D1A3CFD}" type="slidenum">
              <a:rPr lang="en-US" smtClean="0"/>
              <a:t>‹#›</a:t>
            </a:fld>
            <a:endParaRPr lang="en-US"/>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458854B9-EABA-45D5-BABE-A96BDE64582C}"/>
              </a:ext>
            </a:extLst>
          </p:cNvPr>
          <p:cNvSpPr>
            <a:spLocks noGrp="1"/>
          </p:cNvSpPr>
          <p:nvPr>
            <p:ph type="subTitle" idx="1"/>
          </p:nvPr>
        </p:nvSpPr>
        <p:spPr/>
        <p:txBody>
          <a:bodyPr>
            <a:normAutofit/>
          </a:bodyPr>
          <a:lstStyle/>
          <a:p>
            <a:endParaRPr lang="en-US" dirty="0"/>
          </a:p>
          <a:p>
            <a:endParaRPr lang="en-US" dirty="0"/>
          </a:p>
          <a:p>
            <a:pPr algn="ctr"/>
            <a:r>
              <a:rPr lang="en-US" sz="3600" dirty="0"/>
              <a:t>April 3, 2018</a:t>
            </a:r>
          </a:p>
        </p:txBody>
      </p:sp>
      <p:sp>
        <p:nvSpPr>
          <p:cNvPr id="2" name="Title 1">
            <a:extLst>
              <a:ext uri="{FF2B5EF4-FFF2-40B4-BE49-F238E27FC236}">
                <a16:creationId xmlns:a16="http://schemas.microsoft.com/office/drawing/2014/main" xmlns="" id="{39CDF359-70CB-4C7A-9CA2-4C999F43B73A}"/>
              </a:ext>
            </a:extLst>
          </p:cNvPr>
          <p:cNvSpPr>
            <a:spLocks noGrp="1"/>
          </p:cNvSpPr>
          <p:nvPr>
            <p:ph type="ctrTitle"/>
          </p:nvPr>
        </p:nvSpPr>
        <p:spPr>
          <a:xfrm>
            <a:off x="1377493" y="402155"/>
            <a:ext cx="9567135" cy="1793167"/>
          </a:xfrm>
        </p:spPr>
        <p:txBody>
          <a:bodyPr>
            <a:normAutofit/>
          </a:bodyPr>
          <a:lstStyle/>
          <a:p>
            <a:pPr marL="182880" indent="0" algn="ctr">
              <a:buNone/>
            </a:pPr>
            <a:r>
              <a:rPr lang="en-US" sz="3600" b="1" dirty="0"/>
              <a:t>Community Hospital Transitions Program Expansion</a:t>
            </a:r>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42754" y="4447901"/>
            <a:ext cx="2100625" cy="1685109"/>
          </a:xfrm>
          <a:prstGeom prst="rect">
            <a:avLst/>
          </a:prstGeom>
          <a:noFill/>
          <a:ln>
            <a:noFill/>
          </a:ln>
          <a:effectLst/>
          <a:extLst/>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5917475" y="4860310"/>
            <a:ext cx="4153989" cy="860289"/>
          </a:xfrm>
          <a:prstGeom prst="rect">
            <a:avLst/>
          </a:prstGeom>
        </p:spPr>
      </p:pic>
    </p:spTree>
    <p:extLst>
      <p:ext uri="{BB962C8B-B14F-4D97-AF65-F5344CB8AC3E}">
        <p14:creationId xmlns:p14="http://schemas.microsoft.com/office/powerpoint/2010/main" val="4060388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1" y="457200"/>
            <a:ext cx="7886700" cy="701674"/>
          </a:xfrm>
        </p:spPr>
        <p:txBody>
          <a:bodyPr>
            <a:normAutofit/>
          </a:bodyPr>
          <a:lstStyle/>
          <a:p>
            <a:pPr algn="ctr"/>
            <a:r>
              <a:rPr lang="en-US" sz="3600" dirty="0">
                <a:solidFill>
                  <a:schemeClr val="tx1">
                    <a:lumMod val="75000"/>
                    <a:lumOff val="25000"/>
                  </a:schemeClr>
                </a:solidFill>
                <a:cs typeface="Arial" panose="020B0604020202020204" pitchFamily="34" charset="0"/>
              </a:rPr>
              <a:t>What’s Next </a:t>
            </a:r>
          </a:p>
        </p:txBody>
      </p:sp>
      <p:sp>
        <p:nvSpPr>
          <p:cNvPr id="3" name="Content Placeholder 2"/>
          <p:cNvSpPr>
            <a:spLocks noGrp="1"/>
          </p:cNvSpPr>
          <p:nvPr>
            <p:ph sz="quarter" idx="1"/>
          </p:nvPr>
        </p:nvSpPr>
        <p:spPr>
          <a:xfrm>
            <a:off x="740466" y="1600200"/>
            <a:ext cx="10595113" cy="4035552"/>
          </a:xfrm>
        </p:spPr>
        <p:txBody>
          <a:bodyPr>
            <a:normAutofit/>
          </a:bodyPr>
          <a:lstStyle/>
          <a:p>
            <a:r>
              <a:rPr lang="en-US" sz="2400" dirty="0">
                <a:solidFill>
                  <a:schemeClr val="tx1">
                    <a:lumMod val="75000"/>
                    <a:lumOff val="25000"/>
                  </a:schemeClr>
                </a:solidFill>
                <a:cs typeface="Arial" panose="020B0604020202020204" pitchFamily="34" charset="0"/>
              </a:rPr>
              <a:t>Expansion:</a:t>
            </a:r>
          </a:p>
          <a:p>
            <a:pPr lvl="1">
              <a:buFont typeface="Arial" panose="020B0604020202020204" pitchFamily="34" charset="0"/>
              <a:buChar char="•"/>
            </a:pPr>
            <a:r>
              <a:rPr lang="en-US" dirty="0">
                <a:solidFill>
                  <a:schemeClr val="tx1">
                    <a:lumMod val="75000"/>
                    <a:lumOff val="25000"/>
                  </a:schemeClr>
                </a:solidFill>
                <a:cs typeface="Arial" panose="020B0604020202020204" pitchFamily="34" charset="0"/>
              </a:rPr>
              <a:t>Omaha VA Medical Center and Omaha Community Hospitals</a:t>
            </a:r>
          </a:p>
          <a:p>
            <a:pPr lvl="1">
              <a:buFont typeface="Arial" panose="020B0604020202020204" pitchFamily="34" charset="0"/>
              <a:buChar char="•"/>
            </a:pPr>
            <a:r>
              <a:rPr lang="en-US" dirty="0">
                <a:solidFill>
                  <a:schemeClr val="tx1">
                    <a:lumMod val="75000"/>
                    <a:lumOff val="25000"/>
                  </a:schemeClr>
                </a:solidFill>
                <a:cs typeface="Arial" panose="020B0604020202020204" pitchFamily="34" charset="0"/>
              </a:rPr>
              <a:t>Second VA site in Oct 2018 </a:t>
            </a:r>
          </a:p>
          <a:p>
            <a:endParaRPr lang="en-US" sz="2400" dirty="0">
              <a:solidFill>
                <a:schemeClr val="tx1">
                  <a:lumMod val="75000"/>
                  <a:lumOff val="25000"/>
                </a:schemeClr>
              </a:solidFill>
              <a:cs typeface="Arial" panose="020B0604020202020204" pitchFamily="34" charset="0"/>
            </a:endParaRPr>
          </a:p>
          <a:p>
            <a:r>
              <a:rPr lang="en-US" sz="2400" dirty="0">
                <a:solidFill>
                  <a:schemeClr val="tx1">
                    <a:lumMod val="75000"/>
                    <a:lumOff val="25000"/>
                  </a:schemeClr>
                </a:solidFill>
                <a:cs typeface="Arial" panose="020B0604020202020204" pitchFamily="34" charset="0"/>
              </a:rPr>
              <a:t>Evaluate current Community Transitions Program outcomes using RE-AIM Framework</a:t>
            </a:r>
          </a:p>
          <a:p>
            <a:pPr marL="0" indent="0">
              <a:buNone/>
            </a:pPr>
            <a:endParaRPr lang="en-US" sz="2400" dirty="0">
              <a:solidFill>
                <a:schemeClr val="tx1">
                  <a:lumMod val="75000"/>
                  <a:lumOff val="25000"/>
                </a:schemeClr>
              </a:solidFill>
              <a:cs typeface="Arial" panose="020B0604020202020204" pitchFamily="34" charset="0"/>
            </a:endParaRPr>
          </a:p>
          <a:p>
            <a:r>
              <a:rPr lang="en-US" sz="2400" dirty="0">
                <a:solidFill>
                  <a:schemeClr val="tx1">
                    <a:lumMod val="75000"/>
                    <a:lumOff val="25000"/>
                  </a:schemeClr>
                </a:solidFill>
                <a:cs typeface="Arial" panose="020B0604020202020204" pitchFamily="34" charset="0"/>
              </a:rPr>
              <a:t>Continue to collect feedback from VA and Community Hospital providers and staff</a:t>
            </a:r>
          </a:p>
        </p:txBody>
      </p:sp>
    </p:spTree>
    <p:extLst>
      <p:ext uri="{BB962C8B-B14F-4D97-AF65-F5344CB8AC3E}">
        <p14:creationId xmlns:p14="http://schemas.microsoft.com/office/powerpoint/2010/main" val="2155393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F29FF1-7F60-4D5C-9706-2F50397D966B}"/>
              </a:ext>
            </a:extLst>
          </p:cNvPr>
          <p:cNvSpPr>
            <a:spLocks noGrp="1"/>
          </p:cNvSpPr>
          <p:nvPr>
            <p:ph type="title"/>
          </p:nvPr>
        </p:nvSpPr>
        <p:spPr/>
        <p:txBody>
          <a:bodyPr/>
          <a:lstStyle/>
          <a:p>
            <a:r>
              <a:rPr lang="en-US" dirty="0">
                <a:solidFill>
                  <a:schemeClr val="tx1">
                    <a:lumMod val="75000"/>
                    <a:lumOff val="25000"/>
                  </a:schemeClr>
                </a:solidFill>
              </a:rPr>
              <a:t>Questions for Omaha VA leadership</a:t>
            </a:r>
          </a:p>
        </p:txBody>
      </p:sp>
      <p:sp>
        <p:nvSpPr>
          <p:cNvPr id="3" name="Content Placeholder 2">
            <a:extLst>
              <a:ext uri="{FF2B5EF4-FFF2-40B4-BE49-F238E27FC236}">
                <a16:creationId xmlns:a16="http://schemas.microsoft.com/office/drawing/2014/main" xmlns="" id="{EA1FD8A8-B8FA-4582-9174-DE1B01503FED}"/>
              </a:ext>
            </a:extLst>
          </p:cNvPr>
          <p:cNvSpPr>
            <a:spLocks noGrp="1"/>
          </p:cNvSpPr>
          <p:nvPr>
            <p:ph sz="quarter" idx="1"/>
          </p:nvPr>
        </p:nvSpPr>
        <p:spPr/>
        <p:txBody>
          <a:bodyPr>
            <a:normAutofit/>
          </a:bodyPr>
          <a:lstStyle/>
          <a:p>
            <a:pPr lvl="0"/>
            <a:r>
              <a:rPr lang="en-US" dirty="0"/>
              <a:t>What is your initial impression of the Community Hospital Transitions Program? </a:t>
            </a:r>
          </a:p>
          <a:p>
            <a:pPr marL="0" lvl="0" indent="0">
              <a:buNone/>
            </a:pPr>
            <a:endParaRPr lang="en-US" dirty="0"/>
          </a:p>
          <a:p>
            <a:pPr lvl="0"/>
            <a:r>
              <a:rPr lang="en-US" dirty="0"/>
              <a:t>What challenges, if any, do you think there will be to successfully implement this program here?</a:t>
            </a:r>
          </a:p>
          <a:p>
            <a:pPr lvl="0"/>
            <a:endParaRPr lang="en-US" dirty="0"/>
          </a:p>
          <a:p>
            <a:pPr lvl="0"/>
            <a:r>
              <a:rPr lang="en-US" dirty="0"/>
              <a:t>Any suggestions for rolling out this program in your VA Medical Center?</a:t>
            </a:r>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val="515809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293223" y="0"/>
            <a:ext cx="10267406" cy="6324600"/>
          </a:xfrm>
        </p:spPr>
        <p:txBody>
          <a:bodyPr>
            <a:normAutofit/>
          </a:bodyPr>
          <a:lstStyle/>
          <a:p>
            <a:pPr marL="0" indent="0" algn="ctr">
              <a:buNone/>
            </a:pPr>
            <a:r>
              <a:rPr lang="en-US" sz="3200" dirty="0">
                <a:solidFill>
                  <a:schemeClr val="tx1">
                    <a:lumMod val="50000"/>
                  </a:schemeClr>
                </a:solidFill>
                <a:latin typeface="+mj-lt"/>
                <a:cs typeface="Arial" panose="020B0604020202020204" pitchFamily="34" charset="0"/>
              </a:rPr>
              <a:t>Transitioning Veterans to VA after </a:t>
            </a:r>
          </a:p>
          <a:p>
            <a:pPr marL="0" indent="0" algn="ctr">
              <a:buNone/>
            </a:pPr>
            <a:r>
              <a:rPr lang="en-US" sz="3200" dirty="0">
                <a:solidFill>
                  <a:schemeClr val="tx1">
                    <a:lumMod val="50000"/>
                  </a:schemeClr>
                </a:solidFill>
                <a:latin typeface="+mj-lt"/>
                <a:cs typeface="Arial" panose="020B0604020202020204" pitchFamily="34" charset="0"/>
              </a:rPr>
              <a:t>Community Hospitalization is Challenging</a:t>
            </a:r>
          </a:p>
          <a:p>
            <a:pPr marL="0" indent="0" algn="ctr">
              <a:buNone/>
            </a:pPr>
            <a:endParaRPr lang="en-US" sz="2200" u="sng" dirty="0">
              <a:latin typeface="Arial" panose="020B0604020202020204" pitchFamily="34" charset="0"/>
              <a:cs typeface="Arial" panose="020B0604020202020204" pitchFamily="34" charset="0"/>
            </a:endParaRPr>
          </a:p>
          <a:p>
            <a:r>
              <a:rPr lang="en-US" sz="2400" dirty="0">
                <a:solidFill>
                  <a:schemeClr val="tx1">
                    <a:lumMod val="75000"/>
                    <a:lumOff val="25000"/>
                  </a:schemeClr>
                </a:solidFill>
                <a:cs typeface="Arial" panose="020B0604020202020204" pitchFamily="34" charset="0"/>
              </a:rPr>
              <a:t>Lacked standardization across healthcare systems:</a:t>
            </a:r>
          </a:p>
          <a:p>
            <a:pPr lvl="2">
              <a:buClr>
                <a:schemeClr val="accent1"/>
              </a:buClr>
              <a:buFont typeface="Arial" panose="020B0604020202020204" pitchFamily="34" charset="0"/>
              <a:buChar char="•"/>
            </a:pPr>
            <a:r>
              <a:rPr lang="en-US" dirty="0">
                <a:solidFill>
                  <a:schemeClr val="tx1">
                    <a:lumMod val="75000"/>
                    <a:lumOff val="25000"/>
                  </a:schemeClr>
                </a:solidFill>
                <a:cs typeface="Arial" panose="020B0604020202020204" pitchFamily="34" charset="0"/>
              </a:rPr>
              <a:t>Communication between healthcare systems</a:t>
            </a:r>
          </a:p>
          <a:p>
            <a:pPr lvl="2">
              <a:buClr>
                <a:schemeClr val="accent1"/>
              </a:buClr>
              <a:buFont typeface="Arial" panose="020B0604020202020204" pitchFamily="34" charset="0"/>
              <a:buChar char="•"/>
            </a:pPr>
            <a:r>
              <a:rPr lang="en-US" dirty="0">
                <a:solidFill>
                  <a:schemeClr val="tx1">
                    <a:lumMod val="75000"/>
                    <a:lumOff val="25000"/>
                  </a:schemeClr>
                </a:solidFill>
                <a:cs typeface="Arial" panose="020B0604020202020204" pitchFamily="34" charset="0"/>
              </a:rPr>
              <a:t>Information transfer</a:t>
            </a:r>
          </a:p>
          <a:p>
            <a:pPr lvl="2">
              <a:buClr>
                <a:schemeClr val="accent1"/>
              </a:buClr>
              <a:buFont typeface="Arial" panose="020B0604020202020204" pitchFamily="34" charset="0"/>
              <a:buChar char="•"/>
            </a:pPr>
            <a:r>
              <a:rPr lang="en-US" dirty="0">
                <a:solidFill>
                  <a:schemeClr val="tx1">
                    <a:lumMod val="75000"/>
                    <a:lumOff val="25000"/>
                  </a:schemeClr>
                </a:solidFill>
                <a:cs typeface="Arial" panose="020B0604020202020204" pitchFamily="34" charset="0"/>
              </a:rPr>
              <a:t>Follow-up care with VA Medical Home</a:t>
            </a:r>
          </a:p>
          <a:p>
            <a:pPr marL="594360" lvl="2" indent="0">
              <a:buNone/>
            </a:pPr>
            <a:endParaRPr lang="en-US" sz="1000" dirty="0">
              <a:solidFill>
                <a:schemeClr val="tx1">
                  <a:lumMod val="75000"/>
                  <a:lumOff val="25000"/>
                </a:schemeClr>
              </a:solidFill>
              <a:cs typeface="Arial" panose="020B0604020202020204" pitchFamily="34" charset="0"/>
            </a:endParaRPr>
          </a:p>
          <a:p>
            <a:r>
              <a:rPr lang="en-US" sz="2400" dirty="0">
                <a:solidFill>
                  <a:schemeClr val="tx1">
                    <a:lumMod val="75000"/>
                    <a:lumOff val="25000"/>
                  </a:schemeClr>
                </a:solidFill>
                <a:cs typeface="Arial" panose="020B0604020202020204" pitchFamily="34" charset="0"/>
              </a:rPr>
              <a:t>Identified a need for education about transition processes</a:t>
            </a:r>
          </a:p>
          <a:p>
            <a:pPr lvl="2">
              <a:buClr>
                <a:schemeClr val="accent1"/>
              </a:buClr>
              <a:buFont typeface="Arial" panose="020B0604020202020204" pitchFamily="34" charset="0"/>
              <a:buChar char="•"/>
            </a:pPr>
            <a:r>
              <a:rPr lang="en-US" dirty="0">
                <a:solidFill>
                  <a:schemeClr val="tx1">
                    <a:lumMod val="75000"/>
                    <a:lumOff val="25000"/>
                  </a:schemeClr>
                </a:solidFill>
                <a:cs typeface="Arial" panose="020B0604020202020204" pitchFamily="34" charset="0"/>
              </a:rPr>
              <a:t>Veterans</a:t>
            </a:r>
          </a:p>
          <a:p>
            <a:pPr lvl="2">
              <a:buClr>
                <a:schemeClr val="accent1"/>
              </a:buClr>
              <a:buFont typeface="Arial" panose="020B0604020202020204" pitchFamily="34" charset="0"/>
              <a:buChar char="•"/>
            </a:pPr>
            <a:r>
              <a:rPr lang="en-US" dirty="0">
                <a:solidFill>
                  <a:schemeClr val="tx1">
                    <a:lumMod val="75000"/>
                    <a:lumOff val="25000"/>
                  </a:schemeClr>
                </a:solidFill>
                <a:cs typeface="Arial" panose="020B0604020202020204" pitchFamily="34" charset="0"/>
              </a:rPr>
              <a:t>VA and Community Providers</a:t>
            </a:r>
          </a:p>
          <a:p>
            <a:pPr marL="594360" lvl="2" indent="0">
              <a:buNone/>
            </a:pPr>
            <a:endParaRPr lang="en-US" sz="1000" dirty="0">
              <a:solidFill>
                <a:schemeClr val="tx1">
                  <a:lumMod val="75000"/>
                  <a:lumOff val="25000"/>
                </a:schemeClr>
              </a:solidFill>
              <a:cs typeface="Arial" panose="020B0604020202020204" pitchFamily="34" charset="0"/>
            </a:endParaRPr>
          </a:p>
          <a:p>
            <a:r>
              <a:rPr lang="en-US" sz="2400" dirty="0">
                <a:solidFill>
                  <a:schemeClr val="tx1">
                    <a:lumMod val="75000"/>
                    <a:lumOff val="25000"/>
                  </a:schemeClr>
                </a:solidFill>
                <a:cs typeface="Arial" panose="020B0604020202020204" pitchFamily="34" charset="0"/>
              </a:rPr>
              <a:t>Designed an intervention to address gaps and inefficiencies</a:t>
            </a:r>
          </a:p>
          <a:p>
            <a:pPr marL="0" indent="0">
              <a:buNone/>
            </a:pPr>
            <a:endParaRPr lang="en-US" sz="1000" dirty="0">
              <a:solidFill>
                <a:schemeClr val="tx1">
                  <a:lumMod val="75000"/>
                  <a:lumOff val="25000"/>
                </a:schemeClr>
              </a:solidFill>
              <a:cs typeface="Arial" panose="020B0604020202020204" pitchFamily="34" charset="0"/>
            </a:endParaRPr>
          </a:p>
          <a:p>
            <a:r>
              <a:rPr lang="en-US" sz="2400" dirty="0">
                <a:solidFill>
                  <a:schemeClr val="tx1">
                    <a:lumMod val="75000"/>
                    <a:lumOff val="25000"/>
                  </a:schemeClr>
                </a:solidFill>
                <a:cs typeface="Arial" panose="020B0604020202020204" pitchFamily="34" charset="0"/>
              </a:rPr>
              <a:t>Recognized need for longer care coordination</a:t>
            </a:r>
          </a:p>
        </p:txBody>
      </p:sp>
    </p:spTree>
    <p:extLst>
      <p:ext uri="{BB962C8B-B14F-4D97-AF65-F5344CB8AC3E}">
        <p14:creationId xmlns:p14="http://schemas.microsoft.com/office/powerpoint/2010/main" val="4171040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199" y="1589979"/>
            <a:ext cx="10552044" cy="4857577"/>
          </a:xfrm>
          <a:prstGeom prst="rect">
            <a:avLst/>
          </a:prstGeom>
        </p:spPr>
      </p:pic>
      <p:sp>
        <p:nvSpPr>
          <p:cNvPr id="2" name="Title 1"/>
          <p:cNvSpPr>
            <a:spLocks noGrp="1"/>
          </p:cNvSpPr>
          <p:nvPr>
            <p:ph type="title"/>
          </p:nvPr>
        </p:nvSpPr>
        <p:spPr>
          <a:xfrm>
            <a:off x="851263" y="365760"/>
            <a:ext cx="10515600" cy="700569"/>
          </a:xfrm>
        </p:spPr>
        <p:txBody>
          <a:bodyPr>
            <a:normAutofit/>
          </a:bodyPr>
          <a:lstStyle/>
          <a:p>
            <a:pPr algn="ctr"/>
            <a:r>
              <a:rPr lang="en-US" sz="3600" dirty="0">
                <a:solidFill>
                  <a:schemeClr val="tx1">
                    <a:lumMod val="75000"/>
                    <a:lumOff val="25000"/>
                  </a:schemeClr>
                </a:solidFill>
              </a:rPr>
              <a:t>“</a:t>
            </a:r>
            <a:r>
              <a:rPr lang="en-US" sz="3600" b="1" dirty="0">
                <a:solidFill>
                  <a:schemeClr val="tx1">
                    <a:lumMod val="75000"/>
                    <a:lumOff val="25000"/>
                  </a:schemeClr>
                </a:solidFill>
              </a:rPr>
              <a:t>The Process Is There Is No Process</a:t>
            </a:r>
            <a:r>
              <a:rPr lang="en-US" sz="3600" dirty="0">
                <a:solidFill>
                  <a:schemeClr val="tx1">
                    <a:lumMod val="75000"/>
                    <a:lumOff val="25000"/>
                  </a:schemeClr>
                </a:solidFill>
              </a:rPr>
              <a:t>”</a:t>
            </a:r>
          </a:p>
        </p:txBody>
      </p:sp>
    </p:spTree>
    <p:extLst>
      <p:ext uri="{BB962C8B-B14F-4D97-AF65-F5344CB8AC3E}">
        <p14:creationId xmlns:p14="http://schemas.microsoft.com/office/powerpoint/2010/main" val="840156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6617" y="163286"/>
            <a:ext cx="9879873" cy="930274"/>
          </a:xfrm>
        </p:spPr>
        <p:txBody>
          <a:bodyPr>
            <a:noAutofit/>
          </a:bodyPr>
          <a:lstStyle/>
          <a:p>
            <a:pPr algn="ctr"/>
            <a:r>
              <a:rPr lang="en-US" sz="3600" dirty="0">
                <a:solidFill>
                  <a:schemeClr val="tx1">
                    <a:lumMod val="50000"/>
                  </a:schemeClr>
                </a:solidFill>
                <a:cs typeface="Arial" panose="020B0604020202020204" pitchFamily="34" charset="0"/>
              </a:rPr>
              <a:t>Community Hospital Transitions Program</a:t>
            </a:r>
          </a:p>
        </p:txBody>
      </p:sp>
      <p:sp>
        <p:nvSpPr>
          <p:cNvPr id="3" name="Content Placeholder 2"/>
          <p:cNvSpPr>
            <a:spLocks noGrp="1"/>
          </p:cNvSpPr>
          <p:nvPr>
            <p:ph sz="quarter" idx="1"/>
          </p:nvPr>
        </p:nvSpPr>
        <p:spPr>
          <a:xfrm>
            <a:off x="2185853" y="1676400"/>
            <a:ext cx="7848600" cy="5181600"/>
          </a:xfrm>
        </p:spPr>
        <p:txBody>
          <a:bodyPr>
            <a:normAutofit/>
          </a:bodyPr>
          <a:lstStyle/>
          <a:p>
            <a:pPr marL="0" indent="0" algn="ctr">
              <a:lnSpc>
                <a:spcPct val="100000"/>
              </a:lnSpc>
              <a:spcBef>
                <a:spcPts val="0"/>
              </a:spcBef>
              <a:buNone/>
            </a:pPr>
            <a:endParaRPr lang="en-US" sz="2000" dirty="0">
              <a:cs typeface="Arial" panose="020B0604020202020204" pitchFamily="34" charset="0"/>
            </a:endParaRPr>
          </a:p>
          <a:p>
            <a:pPr marL="0" indent="0" algn="ctr">
              <a:lnSpc>
                <a:spcPct val="100000"/>
              </a:lnSpc>
              <a:spcBef>
                <a:spcPts val="0"/>
              </a:spcBef>
              <a:buNone/>
            </a:pPr>
            <a:endParaRPr lang="en-US" sz="2000" dirty="0">
              <a:cs typeface="Arial" panose="020B0604020202020204" pitchFamily="34" charset="0"/>
            </a:endParaRPr>
          </a:p>
          <a:p>
            <a:pPr marL="0" indent="0" algn="ctr">
              <a:lnSpc>
                <a:spcPct val="100000"/>
              </a:lnSpc>
              <a:spcBef>
                <a:spcPts val="0"/>
              </a:spcBef>
              <a:buNone/>
            </a:pPr>
            <a:endParaRPr lang="en-US" sz="2000" dirty="0">
              <a:cs typeface="Arial" panose="020B0604020202020204" pitchFamily="34" charset="0"/>
            </a:endParaRPr>
          </a:p>
          <a:p>
            <a:pPr marL="0" indent="0" algn="ctr">
              <a:lnSpc>
                <a:spcPct val="150000"/>
              </a:lnSpc>
              <a:spcBef>
                <a:spcPts val="0"/>
              </a:spcBef>
              <a:buNone/>
            </a:pPr>
            <a:r>
              <a:rPr lang="en-US" sz="2600" dirty="0">
                <a:solidFill>
                  <a:schemeClr val="tx1">
                    <a:lumMod val="75000"/>
                    <a:lumOff val="25000"/>
                  </a:schemeClr>
                </a:solidFill>
                <a:cs typeface="Arial" panose="020B0604020202020204" pitchFamily="34" charset="0"/>
              </a:rPr>
              <a:t>Phase 1 focuses on short-term/episodic care coordination when Veterans are discharged from a community hospital and transition back to their VA Medical Home for follow-up care</a:t>
            </a:r>
          </a:p>
          <a:p>
            <a:pPr marL="0" indent="0">
              <a:buNone/>
            </a:pPr>
            <a:endParaRPr lang="en-US" b="1" dirty="0">
              <a:cs typeface="Arial" panose="020B0604020202020204" pitchFamily="34" charset="0"/>
            </a:endParaRPr>
          </a:p>
          <a:p>
            <a:pPr marL="0" indent="0">
              <a:buNone/>
            </a:pPr>
            <a:endParaRPr lang="en-US" sz="2000" dirty="0">
              <a:cs typeface="Arial" panose="020B0604020202020204" pitchFamily="34" charset="0"/>
            </a:endParaRPr>
          </a:p>
          <a:p>
            <a:pPr marL="320040" lvl="1" indent="0">
              <a:buNone/>
            </a:pPr>
            <a:endParaRPr lang="en-US" sz="1800" dirty="0">
              <a:cs typeface="Arial" panose="020B0604020202020204" pitchFamily="34" charset="0"/>
            </a:endParaRPr>
          </a:p>
        </p:txBody>
      </p:sp>
    </p:spTree>
    <p:extLst>
      <p:ext uri="{BB962C8B-B14F-4D97-AF65-F5344CB8AC3E}">
        <p14:creationId xmlns:p14="http://schemas.microsoft.com/office/powerpoint/2010/main" val="587909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xmlns="" id="{005CF08D-53BD-4DB5-8F97-D75407A56A5A}"/>
              </a:ext>
            </a:extLst>
          </p:cNvPr>
          <p:cNvGraphicFramePr/>
          <p:nvPr>
            <p:extLst>
              <p:ext uri="{D42A27DB-BD31-4B8C-83A1-F6EECF244321}">
                <p14:modId xmlns:p14="http://schemas.microsoft.com/office/powerpoint/2010/main" val="448037276"/>
              </p:ext>
            </p:extLst>
          </p:nvPr>
        </p:nvGraphicFramePr>
        <p:xfrm>
          <a:off x="899493" y="591378"/>
          <a:ext cx="10446025" cy="49712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244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CB5B4F45-469D-459A-9C75-3A94809091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637" y="1909764"/>
            <a:ext cx="5191125" cy="3038475"/>
          </a:xfrm>
          <a:prstGeom prst="rect">
            <a:avLst/>
          </a:prstGeom>
        </p:spPr>
      </p:pic>
      <p:pic>
        <p:nvPicPr>
          <p:cNvPr id="9" name="Picture 8">
            <a:extLst>
              <a:ext uri="{FF2B5EF4-FFF2-40B4-BE49-F238E27FC236}">
                <a16:creationId xmlns:a16="http://schemas.microsoft.com/office/drawing/2014/main" xmlns="" id="{8E7D80DA-BEF9-435C-8CC4-CECCAB50D01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83629" y="1934196"/>
            <a:ext cx="5181600" cy="3028950"/>
          </a:xfrm>
          <a:prstGeom prst="rect">
            <a:avLst/>
          </a:prstGeom>
        </p:spPr>
      </p:pic>
    </p:spTree>
    <p:extLst>
      <p:ext uri="{BB962C8B-B14F-4D97-AF65-F5344CB8AC3E}">
        <p14:creationId xmlns:p14="http://schemas.microsoft.com/office/powerpoint/2010/main" val="93235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chemeClr val="tx1">
                    <a:lumMod val="75000"/>
                    <a:lumOff val="25000"/>
                  </a:schemeClr>
                </a:solidFill>
                <a:cs typeface="Arial" panose="020B0604020202020204" pitchFamily="34" charset="0"/>
              </a:rPr>
              <a:t>Program Data</a:t>
            </a:r>
            <a:endParaRPr lang="en-US" sz="3600" dirty="0">
              <a:solidFill>
                <a:schemeClr val="tx1">
                  <a:lumMod val="75000"/>
                  <a:lumOff val="25000"/>
                </a:schemeClr>
              </a:solidFill>
              <a:cs typeface="Arial" panose="020B0604020202020204" pitchFamily="34" charset="0"/>
            </a:endParaRPr>
          </a:p>
        </p:txBody>
      </p:sp>
      <p:sp>
        <p:nvSpPr>
          <p:cNvPr id="3" name="Content Placeholder 2"/>
          <p:cNvSpPr>
            <a:spLocks noGrp="1"/>
          </p:cNvSpPr>
          <p:nvPr>
            <p:ph sz="quarter" idx="1"/>
          </p:nvPr>
        </p:nvSpPr>
        <p:spPr>
          <a:xfrm>
            <a:off x="1802672" y="1750424"/>
            <a:ext cx="8830491" cy="4791891"/>
          </a:xfrm>
        </p:spPr>
        <p:txBody>
          <a:bodyPr>
            <a:normAutofit/>
          </a:bodyPr>
          <a:lstStyle/>
          <a:p>
            <a:r>
              <a:rPr lang="en-US" sz="2400" dirty="0">
                <a:solidFill>
                  <a:schemeClr val="tx1">
                    <a:lumMod val="75000"/>
                    <a:lumOff val="25000"/>
                  </a:schemeClr>
                </a:solidFill>
              </a:rPr>
              <a:t>Total Veterans in database: </a:t>
            </a:r>
            <a:r>
              <a:rPr lang="en-US" dirty="0" smtClean="0">
                <a:solidFill>
                  <a:schemeClr val="tx1">
                    <a:lumMod val="75000"/>
                    <a:lumOff val="25000"/>
                  </a:schemeClr>
                </a:solidFill>
              </a:rPr>
              <a:t>829</a:t>
            </a:r>
            <a:endParaRPr lang="en-US" sz="2400" dirty="0">
              <a:solidFill>
                <a:schemeClr val="tx1">
                  <a:lumMod val="75000"/>
                  <a:lumOff val="25000"/>
                </a:schemeClr>
              </a:solidFill>
            </a:endParaRPr>
          </a:p>
          <a:p>
            <a:endParaRPr lang="en-US" sz="2400" dirty="0">
              <a:solidFill>
                <a:schemeClr val="tx1">
                  <a:lumMod val="75000"/>
                  <a:lumOff val="25000"/>
                </a:schemeClr>
              </a:solidFill>
            </a:endParaRPr>
          </a:p>
          <a:p>
            <a:r>
              <a:rPr lang="en-US" sz="2400" dirty="0">
                <a:solidFill>
                  <a:schemeClr val="tx1">
                    <a:lumMod val="75000"/>
                    <a:lumOff val="25000"/>
                  </a:schemeClr>
                </a:solidFill>
              </a:rPr>
              <a:t>Total Hospitalizations in the database: </a:t>
            </a:r>
            <a:r>
              <a:rPr lang="en-US" dirty="0" smtClean="0">
                <a:solidFill>
                  <a:schemeClr val="tx1">
                    <a:lumMod val="75000"/>
                    <a:lumOff val="25000"/>
                  </a:schemeClr>
                </a:solidFill>
              </a:rPr>
              <a:t>968</a:t>
            </a:r>
          </a:p>
          <a:p>
            <a:pPr marL="0" indent="0">
              <a:buNone/>
            </a:pPr>
            <a:endParaRPr lang="en-US" dirty="0" smtClean="0">
              <a:solidFill>
                <a:schemeClr val="tx1">
                  <a:lumMod val="75000"/>
                  <a:lumOff val="25000"/>
                </a:schemeClr>
              </a:solidFill>
            </a:endParaRPr>
          </a:p>
          <a:p>
            <a:r>
              <a:rPr lang="en-US" sz="2400" dirty="0" smtClean="0">
                <a:solidFill>
                  <a:schemeClr val="tx1">
                    <a:lumMod val="75000"/>
                    <a:lumOff val="25000"/>
                  </a:schemeClr>
                </a:solidFill>
              </a:rPr>
              <a:t>Hospitalizations resulting in a follow-up PCP appointment within 14 days: 205</a:t>
            </a:r>
          </a:p>
          <a:p>
            <a:pPr marL="0" indent="0">
              <a:buNone/>
            </a:pPr>
            <a:endParaRPr lang="en-US" sz="2400" dirty="0">
              <a:solidFill>
                <a:schemeClr val="tx1">
                  <a:lumMod val="75000"/>
                  <a:lumOff val="25000"/>
                </a:schemeClr>
              </a:solidFill>
            </a:endParaRPr>
          </a:p>
          <a:p>
            <a:r>
              <a:rPr lang="en-US" sz="2400" dirty="0">
                <a:solidFill>
                  <a:schemeClr val="tx1">
                    <a:lumMod val="75000"/>
                    <a:lumOff val="25000"/>
                  </a:schemeClr>
                </a:solidFill>
              </a:rPr>
              <a:t>Total Community Hospitals reached: </a:t>
            </a:r>
            <a:r>
              <a:rPr lang="en-US" dirty="0" smtClean="0">
                <a:solidFill>
                  <a:schemeClr val="tx1">
                    <a:lumMod val="75000"/>
                    <a:lumOff val="25000"/>
                  </a:schemeClr>
                </a:solidFill>
              </a:rPr>
              <a:t>36</a:t>
            </a:r>
            <a:endParaRPr lang="en-US" sz="2400" dirty="0">
              <a:solidFill>
                <a:schemeClr val="tx1">
                  <a:lumMod val="75000"/>
                  <a:lumOff val="25000"/>
                </a:schemeClr>
              </a:solidFill>
            </a:endParaRPr>
          </a:p>
        </p:txBody>
      </p:sp>
    </p:spTree>
    <p:extLst>
      <p:ext uri="{BB962C8B-B14F-4D97-AF65-F5344CB8AC3E}">
        <p14:creationId xmlns:p14="http://schemas.microsoft.com/office/powerpoint/2010/main" val="3211532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E0045952-0A41-4EA3-8FF4-5F3EB519F112}"/>
              </a:ext>
            </a:extLst>
          </p:cNvPr>
          <p:cNvSpPr>
            <a:spLocks noGrp="1"/>
          </p:cNvSpPr>
          <p:nvPr>
            <p:ph type="title"/>
          </p:nvPr>
        </p:nvSpPr>
        <p:spPr>
          <a:xfrm>
            <a:off x="1907046" y="0"/>
            <a:ext cx="8059913" cy="975603"/>
          </a:xfrm>
        </p:spPr>
        <p:txBody>
          <a:bodyPr>
            <a:noAutofit/>
          </a:bodyPr>
          <a:lstStyle/>
          <a:p>
            <a:pPr algn="ctr"/>
            <a:r>
              <a:rPr lang="en-US" sz="3600" dirty="0">
                <a:solidFill>
                  <a:schemeClr val="tx1">
                    <a:lumMod val="75000"/>
                    <a:lumOff val="25000"/>
                  </a:schemeClr>
                </a:solidFill>
              </a:rPr>
              <a:t>Evaluation Framework: RE-AIM</a:t>
            </a:r>
          </a:p>
        </p:txBody>
      </p:sp>
      <p:graphicFrame>
        <p:nvGraphicFramePr>
          <p:cNvPr id="6" name="Content Placeholder 5">
            <a:extLst>
              <a:ext uri="{FF2B5EF4-FFF2-40B4-BE49-F238E27FC236}">
                <a16:creationId xmlns:a16="http://schemas.microsoft.com/office/drawing/2014/main" xmlns="" id="{762226AC-9487-45F9-9FE7-E054B8977506}"/>
              </a:ext>
            </a:extLst>
          </p:cNvPr>
          <p:cNvGraphicFramePr>
            <a:graphicFrameLocks noGrp="1"/>
          </p:cNvGraphicFramePr>
          <p:nvPr>
            <p:ph sz="quarter" idx="1"/>
            <p:extLst>
              <p:ext uri="{D42A27DB-BD31-4B8C-83A1-F6EECF244321}">
                <p14:modId xmlns:p14="http://schemas.microsoft.com/office/powerpoint/2010/main" val="1485726334"/>
              </p:ext>
            </p:extLst>
          </p:nvPr>
        </p:nvGraphicFramePr>
        <p:xfrm>
          <a:off x="431075" y="966652"/>
          <a:ext cx="11327059" cy="5434149"/>
        </p:xfrm>
        <a:graphic>
          <a:graphicData uri="http://schemas.openxmlformats.org/drawingml/2006/table">
            <a:tbl>
              <a:tblPr firstRow="1" firstCol="1" bandRow="1">
                <a:tableStyleId>{21E4AEA4-8DFA-4A89-87EB-49C32662AFE0}</a:tableStyleId>
              </a:tblPr>
              <a:tblGrid>
                <a:gridCol w="1619419">
                  <a:extLst>
                    <a:ext uri="{9D8B030D-6E8A-4147-A177-3AD203B41FA5}">
                      <a16:colId xmlns:a16="http://schemas.microsoft.com/office/drawing/2014/main" xmlns="" val="2142620361"/>
                    </a:ext>
                  </a:extLst>
                </a:gridCol>
                <a:gridCol w="9707640">
                  <a:extLst>
                    <a:ext uri="{9D8B030D-6E8A-4147-A177-3AD203B41FA5}">
                      <a16:colId xmlns:a16="http://schemas.microsoft.com/office/drawing/2014/main" xmlns="" val="975798535"/>
                    </a:ext>
                  </a:extLst>
                </a:gridCol>
              </a:tblGrid>
              <a:tr h="423111">
                <a:tc>
                  <a:txBody>
                    <a:bodyPr/>
                    <a:lstStyle/>
                    <a:p>
                      <a:pPr marL="0" marR="0" algn="l">
                        <a:lnSpc>
                          <a:spcPct val="107000"/>
                        </a:lnSpc>
                        <a:spcBef>
                          <a:spcPts val="0"/>
                        </a:spcBef>
                        <a:spcAft>
                          <a:spcPts val="0"/>
                        </a:spcAft>
                      </a:pPr>
                      <a:r>
                        <a:rPr lang="en-US" sz="12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tc>
                  <a:txBody>
                    <a:bodyPr/>
                    <a:lstStyle/>
                    <a:p>
                      <a:pPr marL="0" marR="0" algn="ctr">
                        <a:lnSpc>
                          <a:spcPct val="107000"/>
                        </a:lnSpc>
                        <a:spcBef>
                          <a:spcPts val="0"/>
                        </a:spcBef>
                        <a:spcAft>
                          <a:spcPts val="0"/>
                        </a:spcAft>
                      </a:pPr>
                      <a:r>
                        <a:rPr lang="en-US" sz="1600" dirty="0">
                          <a:effectLst/>
                        </a:rPr>
                        <a:t>Measures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extLst>
                  <a:ext uri="{0D108BD9-81ED-4DB2-BD59-A6C34878D82A}">
                    <a16:rowId xmlns:a16="http://schemas.microsoft.com/office/drawing/2014/main" xmlns="" val="1910869001"/>
                  </a:ext>
                </a:extLst>
              </a:tr>
              <a:tr h="639556">
                <a:tc>
                  <a:txBody>
                    <a:bodyPr/>
                    <a:lstStyle/>
                    <a:p>
                      <a:pPr marL="0" marR="0" algn="ctr">
                        <a:lnSpc>
                          <a:spcPct val="107000"/>
                        </a:lnSpc>
                        <a:spcBef>
                          <a:spcPts val="0"/>
                        </a:spcBef>
                        <a:spcAft>
                          <a:spcPts val="0"/>
                        </a:spcAft>
                      </a:pPr>
                      <a:r>
                        <a:rPr lang="en-US" sz="1400" b="1" dirty="0">
                          <a:effectLst/>
                        </a:rPr>
                        <a:t>Reach</a:t>
                      </a:r>
                      <a:endParaRPr lang="en-US"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tc>
                  <a:txBody>
                    <a:bodyPr/>
                    <a:lstStyle/>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Number, proportion, and representativeness of Veterans reached </a:t>
                      </a:r>
                    </a:p>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Number, proportion, and representativeness of community hospitals who inform us of Veteran admission </a:t>
                      </a:r>
                    </a:p>
                    <a:p>
                      <a:pPr marL="0" marR="0" algn="l">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extLst>
                  <a:ext uri="{0D108BD9-81ED-4DB2-BD59-A6C34878D82A}">
                    <a16:rowId xmlns:a16="http://schemas.microsoft.com/office/drawing/2014/main" xmlns="" val="1993286921"/>
                  </a:ext>
                </a:extLst>
              </a:tr>
              <a:tr h="1530538">
                <a:tc>
                  <a:txBody>
                    <a:bodyPr/>
                    <a:lstStyle/>
                    <a:p>
                      <a:pPr marL="0" marR="0" algn="ctr">
                        <a:lnSpc>
                          <a:spcPct val="107000"/>
                        </a:lnSpc>
                        <a:spcBef>
                          <a:spcPts val="0"/>
                        </a:spcBef>
                        <a:spcAft>
                          <a:spcPts val="0"/>
                        </a:spcAft>
                      </a:pPr>
                      <a:r>
                        <a:rPr lang="en-US" sz="1200" dirty="0">
                          <a:effectLst/>
                        </a:rPr>
                        <a:t>Effectiveness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tc>
                  <a:txBody>
                    <a:bodyPr/>
                    <a:lstStyle/>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ED utilization rate after community hospital discharge [**of those Veterans who interacted with our program]</a:t>
                      </a:r>
                    </a:p>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30-day (60 and 90-day) re-admission rates post community hospital discharge [**of those Veterans who interacted with our program]</a:t>
                      </a:r>
                    </a:p>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Veteran satisfaction with transitional care using IVR</a:t>
                      </a:r>
                    </a:p>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Number, proportion, and representativeness of Veterans who had VA PCP assignment after d/c from community hospitals if no current PCP</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extLst>
                  <a:ext uri="{0D108BD9-81ED-4DB2-BD59-A6C34878D82A}">
                    <a16:rowId xmlns:a16="http://schemas.microsoft.com/office/drawing/2014/main" xmlns="" val="1044301987"/>
                  </a:ext>
                </a:extLst>
              </a:tr>
              <a:tr h="931305">
                <a:tc>
                  <a:txBody>
                    <a:bodyPr/>
                    <a:lstStyle/>
                    <a:p>
                      <a:pPr marL="0" marR="0" algn="ctr">
                        <a:lnSpc>
                          <a:spcPct val="107000"/>
                        </a:lnSpc>
                        <a:spcBef>
                          <a:spcPts val="0"/>
                        </a:spcBef>
                        <a:spcAft>
                          <a:spcPts val="0"/>
                        </a:spcAft>
                      </a:pPr>
                      <a:r>
                        <a:rPr lang="en-US" sz="1200" dirty="0">
                          <a:effectLst/>
                        </a:rPr>
                        <a:t>Adoption</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tc>
                  <a:txBody>
                    <a:bodyPr/>
                    <a:lstStyle/>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Veterans who reached out to us post re-hospitalization discharge [Veterans who received our letters]</a:t>
                      </a:r>
                    </a:p>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Community hospitals who notified the program of Veteran admission/discharge (specific method important: case manager fax, phone call)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extLst>
                  <a:ext uri="{0D108BD9-81ED-4DB2-BD59-A6C34878D82A}">
                    <a16:rowId xmlns:a16="http://schemas.microsoft.com/office/drawing/2014/main" xmlns="" val="9243265"/>
                  </a:ext>
                </a:extLst>
              </a:tr>
              <a:tr h="1449192">
                <a:tc>
                  <a:txBody>
                    <a:bodyPr/>
                    <a:lstStyle/>
                    <a:p>
                      <a:pPr marL="0" marR="0" algn="ctr">
                        <a:lnSpc>
                          <a:spcPct val="107000"/>
                        </a:lnSpc>
                        <a:spcBef>
                          <a:spcPts val="0"/>
                        </a:spcBef>
                        <a:spcAft>
                          <a:spcPts val="0"/>
                        </a:spcAft>
                      </a:pPr>
                      <a:r>
                        <a:rPr lang="en-US" sz="1200" dirty="0">
                          <a:effectLst/>
                        </a:rPr>
                        <a:t>Implementation</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tc>
                  <a:txBody>
                    <a:bodyPr/>
                    <a:lstStyle/>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Implementation of core components: number of times all or part of the core components are met for each patient</a:t>
                      </a:r>
                    </a:p>
                    <a:p>
                      <a:pPr marL="742950" marR="0" lvl="1" indent="-285750" algn="l">
                        <a:lnSpc>
                          <a:spcPct val="107000"/>
                        </a:lnSpc>
                        <a:spcBef>
                          <a:spcPts val="0"/>
                        </a:spcBef>
                        <a:spcAft>
                          <a:spcPts val="0"/>
                        </a:spcAft>
                        <a:buFont typeface="Courier New" panose="02070309020205020404" pitchFamily="49" charset="0"/>
                        <a:buChar char="o"/>
                      </a:pPr>
                      <a:r>
                        <a:rPr lang="en-US" sz="1200" dirty="0">
                          <a:effectLst/>
                        </a:rPr>
                        <a:t>Number of medical records received and discharge summaries uploaded</a:t>
                      </a:r>
                    </a:p>
                    <a:p>
                      <a:pPr marL="742950" marR="0" lvl="1" indent="-285750" algn="l">
                        <a:lnSpc>
                          <a:spcPct val="107000"/>
                        </a:lnSpc>
                        <a:spcBef>
                          <a:spcPts val="0"/>
                        </a:spcBef>
                        <a:spcAft>
                          <a:spcPts val="0"/>
                        </a:spcAft>
                        <a:buFont typeface="Courier New" panose="02070309020205020404" pitchFamily="49" charset="0"/>
                        <a:buChar char="o"/>
                      </a:pPr>
                      <a:r>
                        <a:rPr lang="en-US" sz="1200" dirty="0">
                          <a:effectLst/>
                        </a:rPr>
                        <a:t>Number of follow up appointments made</a:t>
                      </a:r>
                    </a:p>
                    <a:p>
                      <a:pPr marL="742950" marR="0" lvl="1" indent="-285750" algn="l">
                        <a:lnSpc>
                          <a:spcPct val="107000"/>
                        </a:lnSpc>
                        <a:spcBef>
                          <a:spcPts val="0"/>
                        </a:spcBef>
                        <a:spcAft>
                          <a:spcPts val="0"/>
                        </a:spcAft>
                        <a:buFont typeface="Courier New" panose="02070309020205020404" pitchFamily="49" charset="0"/>
                        <a:buChar char="o"/>
                      </a:pPr>
                      <a:r>
                        <a:rPr lang="en-US" sz="1200" dirty="0">
                          <a:effectLst/>
                        </a:rPr>
                        <a:t>Number of patients who had the full intervention completed</a:t>
                      </a:r>
                    </a:p>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Barriers and facilitators to implementation </a:t>
                      </a:r>
                    </a:p>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Return on investment/cost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extLst>
                  <a:ext uri="{0D108BD9-81ED-4DB2-BD59-A6C34878D82A}">
                    <a16:rowId xmlns:a16="http://schemas.microsoft.com/office/drawing/2014/main" xmlns="" val="1074178114"/>
                  </a:ext>
                </a:extLst>
              </a:tr>
              <a:tr h="460447">
                <a:tc>
                  <a:txBody>
                    <a:bodyPr/>
                    <a:lstStyle/>
                    <a:p>
                      <a:pPr marL="0" marR="0" algn="ctr">
                        <a:lnSpc>
                          <a:spcPct val="107000"/>
                        </a:lnSpc>
                        <a:spcBef>
                          <a:spcPts val="0"/>
                        </a:spcBef>
                        <a:spcAft>
                          <a:spcPts val="0"/>
                        </a:spcAft>
                      </a:pPr>
                      <a:r>
                        <a:rPr lang="en-US" sz="1200" dirty="0">
                          <a:effectLst/>
                        </a:rPr>
                        <a:t>Maintenance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tc>
                  <a:txBody>
                    <a:bodyPr/>
                    <a:lstStyle/>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Documentation of rapid prototyping</a:t>
                      </a:r>
                    </a:p>
                    <a:p>
                      <a:pPr marL="342900" marR="0" lvl="0" indent="-342900" algn="l">
                        <a:lnSpc>
                          <a:spcPct val="107000"/>
                        </a:lnSpc>
                        <a:spcBef>
                          <a:spcPts val="0"/>
                        </a:spcBef>
                        <a:spcAft>
                          <a:spcPts val="0"/>
                        </a:spcAft>
                        <a:buFont typeface="Symbol" panose="05050102010706020507" pitchFamily="18" charset="2"/>
                        <a:buChar char=""/>
                      </a:pPr>
                      <a:r>
                        <a:rPr lang="en-US" sz="1200" dirty="0">
                          <a:effectLst/>
                        </a:rPr>
                        <a:t>Documentation of local adaptability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0016" marR="40016" marT="0" marB="0"/>
                </a:tc>
                <a:extLst>
                  <a:ext uri="{0D108BD9-81ED-4DB2-BD59-A6C34878D82A}">
                    <a16:rowId xmlns:a16="http://schemas.microsoft.com/office/drawing/2014/main" xmlns="" val="2268567629"/>
                  </a:ext>
                </a:extLst>
              </a:tr>
            </a:tbl>
          </a:graphicData>
        </a:graphic>
      </p:graphicFrame>
    </p:spTree>
    <p:extLst>
      <p:ext uri="{BB962C8B-B14F-4D97-AF65-F5344CB8AC3E}">
        <p14:creationId xmlns:p14="http://schemas.microsoft.com/office/powerpoint/2010/main" val="723385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914" y="132180"/>
            <a:ext cx="10504715" cy="930274"/>
          </a:xfrm>
        </p:spPr>
        <p:txBody>
          <a:bodyPr>
            <a:noAutofit/>
          </a:bodyPr>
          <a:lstStyle/>
          <a:p>
            <a:pPr algn="ctr"/>
            <a:r>
              <a:rPr lang="en-US" sz="3600" dirty="0">
                <a:solidFill>
                  <a:schemeClr val="tx1">
                    <a:lumMod val="75000"/>
                    <a:lumOff val="25000"/>
                  </a:schemeClr>
                </a:solidFill>
                <a:cs typeface="Arial" panose="020B0604020202020204" pitchFamily="34" charset="0"/>
              </a:rPr>
              <a:t>My VA Access: Advanced Care Coordination (ACC)</a:t>
            </a:r>
          </a:p>
        </p:txBody>
      </p:sp>
      <p:sp>
        <p:nvSpPr>
          <p:cNvPr id="5" name="Rectangle 4"/>
          <p:cNvSpPr/>
          <p:nvPr/>
        </p:nvSpPr>
        <p:spPr>
          <a:xfrm>
            <a:off x="1055914" y="1793974"/>
            <a:ext cx="3886200" cy="3785652"/>
          </a:xfrm>
          <a:prstGeom prst="rect">
            <a:avLst/>
          </a:prstGeom>
        </p:spPr>
        <p:txBody>
          <a:bodyPr wrap="square">
            <a:spAutoFit/>
          </a:bodyPr>
          <a:lstStyle/>
          <a:p>
            <a:pPr algn="ctr"/>
            <a:r>
              <a:rPr lang="en-US" sz="2400" dirty="0">
                <a:solidFill>
                  <a:schemeClr val="tx1">
                    <a:lumMod val="75000"/>
                    <a:lumOff val="25000"/>
                  </a:schemeClr>
                </a:solidFill>
              </a:rPr>
              <a:t>Phase 2 focuses on providing </a:t>
            </a:r>
          </a:p>
          <a:p>
            <a:pPr algn="ctr"/>
            <a:r>
              <a:rPr lang="en-US" sz="2400" dirty="0">
                <a:solidFill>
                  <a:schemeClr val="tx1">
                    <a:lumMod val="75000"/>
                    <a:lumOff val="25000"/>
                  </a:schemeClr>
                </a:solidFill>
              </a:rPr>
              <a:t>access to dual-use Veterans through comprehensive</a:t>
            </a:r>
          </a:p>
          <a:p>
            <a:pPr algn="ctr"/>
            <a:r>
              <a:rPr lang="en-US" sz="2400" dirty="0">
                <a:solidFill>
                  <a:schemeClr val="tx1">
                    <a:lumMod val="75000"/>
                    <a:lumOff val="25000"/>
                  </a:schemeClr>
                </a:solidFill>
              </a:rPr>
              <a:t>care coordination </a:t>
            </a:r>
          </a:p>
          <a:p>
            <a:pPr algn="ctr"/>
            <a:endParaRPr lang="en-US" sz="2000" dirty="0">
              <a:solidFill>
                <a:schemeClr val="tx1">
                  <a:lumMod val="75000"/>
                  <a:lumOff val="25000"/>
                </a:schemeClr>
              </a:solidFill>
            </a:endParaRPr>
          </a:p>
          <a:p>
            <a:pPr marL="342900" indent="-342900">
              <a:buClr>
                <a:schemeClr val="accent6"/>
              </a:buClr>
              <a:buFont typeface="Arial" panose="020B0604020202020204" pitchFamily="34" charset="0"/>
              <a:buChar char="•"/>
            </a:pPr>
            <a:r>
              <a:rPr lang="en-US" sz="2000" dirty="0">
                <a:solidFill>
                  <a:schemeClr val="tx1">
                    <a:lumMod val="75000"/>
                    <a:lumOff val="25000"/>
                  </a:schemeClr>
                </a:solidFill>
              </a:rPr>
              <a:t>Transitions Nurse</a:t>
            </a:r>
          </a:p>
          <a:p>
            <a:pPr marL="342900" indent="-342900">
              <a:buClr>
                <a:schemeClr val="accent6"/>
              </a:buClr>
              <a:buFont typeface="Arial" panose="020B0604020202020204" pitchFamily="34" charset="0"/>
              <a:buChar char="•"/>
            </a:pPr>
            <a:r>
              <a:rPr lang="en-US" sz="2000" dirty="0">
                <a:solidFill>
                  <a:schemeClr val="tx1">
                    <a:lumMod val="75000"/>
                    <a:lumOff val="25000"/>
                  </a:schemeClr>
                </a:solidFill>
              </a:rPr>
              <a:t>Social Worker</a:t>
            </a:r>
          </a:p>
          <a:p>
            <a:pPr marL="342900" indent="-342900">
              <a:buClr>
                <a:schemeClr val="accent6"/>
              </a:buClr>
              <a:buFont typeface="Arial" panose="020B0604020202020204" pitchFamily="34" charset="0"/>
              <a:buChar char="•"/>
            </a:pPr>
            <a:r>
              <a:rPr lang="en-US" sz="2000" dirty="0">
                <a:solidFill>
                  <a:schemeClr val="tx1">
                    <a:lumMod val="75000"/>
                    <a:lumOff val="25000"/>
                  </a:schemeClr>
                </a:solidFill>
              </a:rPr>
              <a:t>Beyond Transitional Care</a:t>
            </a:r>
          </a:p>
          <a:p>
            <a:pPr marL="342900" indent="-342900">
              <a:buClr>
                <a:schemeClr val="accent6"/>
              </a:buClr>
              <a:buFont typeface="Arial" panose="020B0604020202020204" pitchFamily="34" charset="0"/>
              <a:buChar char="•"/>
            </a:pPr>
            <a:r>
              <a:rPr lang="en-US" sz="2000" dirty="0">
                <a:solidFill>
                  <a:schemeClr val="tx1">
                    <a:lumMod val="75000"/>
                    <a:lumOff val="25000"/>
                  </a:schemeClr>
                </a:solidFill>
              </a:rPr>
              <a:t>Care Coordination based on needs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65552" y="1793974"/>
            <a:ext cx="4252807" cy="3749903"/>
          </a:xfrm>
          <a:prstGeom prst="rect">
            <a:avLst/>
          </a:prstGeom>
        </p:spPr>
      </p:pic>
    </p:spTree>
    <p:extLst>
      <p:ext uri="{BB962C8B-B14F-4D97-AF65-F5344CB8AC3E}">
        <p14:creationId xmlns:p14="http://schemas.microsoft.com/office/powerpoint/2010/main" val="147552158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emplate>
  <TotalTime>330</TotalTime>
  <Words>1365</Words>
  <Application>Microsoft Office PowerPoint</Application>
  <PresentationFormat>Custom</PresentationFormat>
  <Paragraphs>178</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Civic</vt:lpstr>
      <vt:lpstr>Community Hospital Transitions Program Expansion</vt:lpstr>
      <vt:lpstr>PowerPoint Presentation</vt:lpstr>
      <vt:lpstr>“The Process Is There Is No Process”</vt:lpstr>
      <vt:lpstr>Community Hospital Transitions Program</vt:lpstr>
      <vt:lpstr>PowerPoint Presentation</vt:lpstr>
      <vt:lpstr>PowerPoint Presentation</vt:lpstr>
      <vt:lpstr>Program Data</vt:lpstr>
      <vt:lpstr>Evaluation Framework: RE-AIM</vt:lpstr>
      <vt:lpstr>My VA Access: Advanced Care Coordination (ACC)</vt:lpstr>
      <vt:lpstr>What’s Next </vt:lpstr>
      <vt:lpstr>Questions for Omaha VA leadership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Battaglia, Catherine T.</dc:creator>
  <cp:lastModifiedBy>Department of Veterans Affairs</cp:lastModifiedBy>
  <cp:revision>14</cp:revision>
  <dcterms:created xsi:type="dcterms:W3CDTF">2018-03-30T17:00:40Z</dcterms:created>
  <dcterms:modified xsi:type="dcterms:W3CDTF">2018-04-02T16:41:36Z</dcterms:modified>
</cp:coreProperties>
</file>